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5"/>
  </p:notesMasterIdLst>
  <p:sldIdLst>
    <p:sldId id="284" r:id="rId2"/>
    <p:sldId id="258" r:id="rId3"/>
    <p:sldId id="400" r:id="rId4"/>
    <p:sldId id="286" r:id="rId5"/>
    <p:sldId id="295" r:id="rId6"/>
    <p:sldId id="371" r:id="rId7"/>
    <p:sldId id="316" r:id="rId8"/>
    <p:sldId id="402" r:id="rId9"/>
    <p:sldId id="401" r:id="rId10"/>
    <p:sldId id="287" r:id="rId11"/>
    <p:sldId id="403" r:id="rId12"/>
    <p:sldId id="404" r:id="rId13"/>
    <p:sldId id="405" r:id="rId14"/>
    <p:sldId id="288" r:id="rId15"/>
    <p:sldId id="374" r:id="rId16"/>
    <p:sldId id="292" r:id="rId17"/>
    <p:sldId id="293" r:id="rId18"/>
    <p:sldId id="294" r:id="rId19"/>
    <p:sldId id="303" r:id="rId20"/>
    <p:sldId id="309" r:id="rId21"/>
    <p:sldId id="304" r:id="rId22"/>
    <p:sldId id="305" r:id="rId23"/>
    <p:sldId id="308" r:id="rId24"/>
    <p:sldId id="322" r:id="rId25"/>
    <p:sldId id="319" r:id="rId26"/>
    <p:sldId id="372" r:id="rId27"/>
    <p:sldId id="310" r:id="rId28"/>
    <p:sldId id="311" r:id="rId29"/>
    <p:sldId id="307" r:id="rId30"/>
    <p:sldId id="313" r:id="rId31"/>
    <p:sldId id="314" r:id="rId32"/>
    <p:sldId id="320" r:id="rId33"/>
    <p:sldId id="312" r:id="rId34"/>
  </p:sldIdLst>
  <p:sldSz cx="12192000" cy="6858000"/>
  <p:notesSz cx="9144000" cy="6858000"/>
  <p:embeddedFontLst>
    <p:embeddedFont>
      <p:font typeface="Aharoni" panose="02010803020104030203" pitchFamily="2" charset="-79"/>
      <p:bold r:id="rId36"/>
    </p:embeddedFont>
    <p:embeddedFont>
      <p:font typeface="Arial Unicode MS" panose="020B0604020202020204" pitchFamily="34" charset="-122"/>
      <p:regular r:id="rId37"/>
    </p:embeddedFont>
    <p:embeddedFont>
      <p:font typeface="Calibri" panose="020F0502020204030204" pitchFamily="34" charset="0"/>
      <p:regular r:id="rId38"/>
      <p:bold r:id="rId39"/>
      <p:italic r:id="rId40"/>
      <p:boldItalic r:id="rId41"/>
    </p:embeddedFont>
    <p:embeddedFont>
      <p:font typeface="Calibri Light" panose="020F0302020204030204" pitchFamily="34" charset="0"/>
      <p:regular r:id="rId42"/>
      <p:italic r:id="rId43"/>
    </p:embeddedFont>
    <p:embeddedFont>
      <p:font typeface="Helvetica" panose="020B0604020202020204" pitchFamily="34" charset="0"/>
      <p:regular r:id="rId44"/>
      <p:bold r:id="rId45"/>
      <p:italic r:id="rId46"/>
      <p:boldItalic r:id="rId47"/>
    </p:embeddedFont>
    <p:embeddedFont>
      <p:font typeface="Microsoft JhengHei UI" panose="020B0604030504040204" pitchFamily="34" charset="-120"/>
      <p:regular r:id="rId48"/>
      <p:bold r:id="rId49"/>
    </p:embeddedFont>
    <p:embeddedFont>
      <p:font typeface="Microsoft YaHei UI" panose="020B0503020204020204" pitchFamily="34" charset="-122"/>
      <p:regular r:id="rId50"/>
      <p:bold r:id="rId51"/>
    </p:embeddedFont>
    <p:embeddedFont>
      <p:font typeface="Microsoft YaHei UI Light" panose="020B0502040204020203" pitchFamily="34" charset="-122"/>
      <p:regular r:id="rId52"/>
    </p:embeddedFont>
    <p:embeddedFont>
      <p:font typeface="MS UI Gothic" panose="020B0600070205080204" pitchFamily="34" charset="-128"/>
      <p:regular r:id="rId53"/>
    </p:embeddedFont>
    <p:embeddedFont>
      <p:font typeface="Perpetua Titling MT" panose="02020502060505020804" pitchFamily="18" charset="0"/>
      <p:regular r:id="rId54"/>
      <p:bold r:id="rId55"/>
    </p:embeddedFont>
    <p:embeddedFont>
      <p:font typeface="等线" panose="02010600030101010101" pitchFamily="2" charset="-122"/>
      <p:regular r:id="rId56"/>
      <p:bold r:id="rId5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02">
          <p15:clr>
            <a:srgbClr val="A4A3A4"/>
          </p15:clr>
        </p15:guide>
        <p15:guide id="2" pos="372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8B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81477" autoAdjust="0"/>
  </p:normalViewPr>
  <p:slideViewPr>
    <p:cSldViewPr snapToGrid="0">
      <p:cViewPr varScale="1">
        <p:scale>
          <a:sx n="54" d="100"/>
          <a:sy n="54" d="100"/>
        </p:scale>
        <p:origin x="1072" y="60"/>
      </p:cViewPr>
      <p:guideLst>
        <p:guide orient="horz" pos="2102"/>
        <p:guide pos="3729"/>
      </p:guideLst>
    </p:cSldViewPr>
  </p:slideViewPr>
  <p:outlineViewPr>
    <p:cViewPr>
      <p:scale>
        <a:sx n="33" d="100"/>
        <a:sy n="33" d="100"/>
      </p:scale>
      <p:origin x="0" y="-156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font" Target="fonts/font12.fntdata"/><Relationship Id="rId50" Type="http://schemas.openxmlformats.org/officeDocument/2006/relationships/font" Target="fonts/font15.fntdata"/><Relationship Id="rId55" Type="http://schemas.openxmlformats.org/officeDocument/2006/relationships/font" Target="fonts/font20.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font" Target="fonts/font10.fntdata"/><Relationship Id="rId53" Type="http://schemas.openxmlformats.org/officeDocument/2006/relationships/font" Target="fonts/font18.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48" Type="http://schemas.openxmlformats.org/officeDocument/2006/relationships/font" Target="fonts/font13.fntdata"/><Relationship Id="rId56"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1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font" Target="fonts/font11.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6.fntdata"/><Relationship Id="rId54"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49" Type="http://schemas.openxmlformats.org/officeDocument/2006/relationships/font" Target="fonts/font14.fntdata"/><Relationship Id="rId57" Type="http://schemas.openxmlformats.org/officeDocument/2006/relationships/font" Target="fonts/font22.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9.fntdata"/><Relationship Id="rId52" Type="http://schemas.openxmlformats.org/officeDocument/2006/relationships/font" Target="fonts/font17.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1-46F4-4EC2-8F31-E9500A141F1B}"/>
              </c:ext>
            </c:extLst>
          </c:dPt>
          <c:dPt>
            <c:idx val="1"/>
            <c:bubble3D val="0"/>
            <c:spPr>
              <a:solidFill>
                <a:srgbClr val="FFC617">
                  <a:alpha val="85000"/>
                </a:srgbClr>
              </a:solidFill>
              <a:ln w="19050">
                <a:solidFill>
                  <a:schemeClr val="lt1"/>
                </a:solidFill>
              </a:ln>
              <a:effectLst/>
            </c:spPr>
            <c:extLst>
              <c:ext xmlns:c16="http://schemas.microsoft.com/office/drawing/2014/chart" uri="{C3380CC4-5D6E-409C-BE32-E72D297353CC}">
                <c16:uniqueId val="{00000003-46F4-4EC2-8F31-E9500A141F1B}"/>
              </c:ext>
            </c:extLst>
          </c:dPt>
          <c:cat>
            <c:strRef>
              <c:f>Sheet1!$A$2:$A$3</c:f>
              <c:strCache>
                <c:ptCount val="2"/>
                <c:pt idx="0">
                  <c:v>第一季度</c:v>
                </c:pt>
                <c:pt idx="1">
                  <c:v>第二季度</c:v>
                </c:pt>
              </c:strCache>
            </c:strRef>
          </c:cat>
          <c:val>
            <c:numRef>
              <c:f>Sheet1!$B$2:$B$3</c:f>
              <c:numCache>
                <c:formatCode>General</c:formatCode>
                <c:ptCount val="2"/>
                <c:pt idx="0">
                  <c:v>1</c:v>
                </c:pt>
                <c:pt idx="1">
                  <c:v>3</c:v>
                </c:pt>
              </c:numCache>
            </c:numRef>
          </c:val>
          <c:extLst>
            <c:ext xmlns:c16="http://schemas.microsoft.com/office/drawing/2014/chart" uri="{C3380CC4-5D6E-409C-BE32-E72D297353CC}">
              <c16:uniqueId val="{00000004-46F4-4EC2-8F31-E9500A141F1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1-9CCC-437A-8D05-A2D53E7B7EE5}"/>
              </c:ext>
            </c:extLst>
          </c:dPt>
          <c:dPt>
            <c:idx val="1"/>
            <c:bubble3D val="0"/>
            <c:spPr>
              <a:solidFill>
                <a:srgbClr val="FFC617">
                  <a:alpha val="85000"/>
                </a:srgbClr>
              </a:solidFill>
              <a:ln w="19050">
                <a:solidFill>
                  <a:schemeClr val="lt1"/>
                </a:solidFill>
              </a:ln>
              <a:effectLst/>
            </c:spPr>
            <c:extLst>
              <c:ext xmlns:c16="http://schemas.microsoft.com/office/drawing/2014/chart" uri="{C3380CC4-5D6E-409C-BE32-E72D297353CC}">
                <c16:uniqueId val="{00000003-9CCC-437A-8D05-A2D53E7B7EE5}"/>
              </c:ext>
            </c:extLst>
          </c:dPt>
          <c:cat>
            <c:strRef>
              <c:f>Sheet1!$A$2:$A$3</c:f>
              <c:strCache>
                <c:ptCount val="2"/>
                <c:pt idx="0">
                  <c:v>第一季度</c:v>
                </c:pt>
                <c:pt idx="1">
                  <c:v>第二季度</c:v>
                </c:pt>
              </c:strCache>
            </c:strRef>
          </c:cat>
          <c:val>
            <c:numRef>
              <c:f>Sheet1!$B$2:$B$3</c:f>
              <c:numCache>
                <c:formatCode>General</c:formatCode>
                <c:ptCount val="2"/>
                <c:pt idx="0">
                  <c:v>3</c:v>
                </c:pt>
                <c:pt idx="1">
                  <c:v>1</c:v>
                </c:pt>
              </c:numCache>
            </c:numRef>
          </c:val>
          <c:extLst>
            <c:ext xmlns:c16="http://schemas.microsoft.com/office/drawing/2014/chart" uri="{C3380CC4-5D6E-409C-BE32-E72D297353CC}">
              <c16:uniqueId val="{00000004-9CCC-437A-8D05-A2D53E7B7EE5}"/>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1-29DE-401E-8C9D-C6C8FE5106AC}"/>
              </c:ext>
            </c:extLst>
          </c:dPt>
          <c:dPt>
            <c:idx val="1"/>
            <c:bubble3D val="0"/>
            <c:spPr>
              <a:solidFill>
                <a:srgbClr val="FFC617">
                  <a:alpha val="85000"/>
                </a:srgbClr>
              </a:solidFill>
              <a:ln w="19050">
                <a:solidFill>
                  <a:schemeClr val="lt1"/>
                </a:solidFill>
              </a:ln>
              <a:effectLst/>
            </c:spPr>
            <c:extLst>
              <c:ext xmlns:c16="http://schemas.microsoft.com/office/drawing/2014/chart" uri="{C3380CC4-5D6E-409C-BE32-E72D297353CC}">
                <c16:uniqueId val="{00000003-29DE-401E-8C9D-C6C8FE5106AC}"/>
              </c:ext>
            </c:extLst>
          </c:dPt>
          <c:cat>
            <c:strRef>
              <c:f>Sheet1!$A$2:$A$3</c:f>
              <c:strCache>
                <c:ptCount val="2"/>
                <c:pt idx="0">
                  <c:v>第一季度</c:v>
                </c:pt>
                <c:pt idx="1">
                  <c:v>第二季度</c:v>
                </c:pt>
              </c:strCache>
            </c:strRef>
          </c:cat>
          <c:val>
            <c:numRef>
              <c:f>Sheet1!$B$2:$B$3</c:f>
              <c:numCache>
                <c:formatCode>General</c:formatCode>
                <c:ptCount val="2"/>
                <c:pt idx="0">
                  <c:v>2</c:v>
                </c:pt>
                <c:pt idx="1">
                  <c:v>2</c:v>
                </c:pt>
              </c:numCache>
            </c:numRef>
          </c:val>
          <c:extLst>
            <c:ext xmlns:c16="http://schemas.microsoft.com/office/drawing/2014/chart" uri="{C3380CC4-5D6E-409C-BE32-E72D297353CC}">
              <c16:uniqueId val="{00000004-29DE-401E-8C9D-C6C8FE5106AC}"/>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2021/4/24</a:t>
            </a:fld>
            <a:endParaRPr lang="zh-CN" altLang="en-US"/>
          </a:p>
        </p:txBody>
      </p:sp>
      <p:sp>
        <p:nvSpPr>
          <p:cNvPr id="4" name="幻灯片图像占位符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914400" y="3300413"/>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endParaRPr lang="zh-CN" altLang="zh-CN" sz="1200" kern="100" dirty="0">
              <a:effectLst/>
              <a:latin typeface="等线" panose="02010600030101010101" pitchFamily="2" charset="-122"/>
              <a:ea typeface="等线" panose="02010600030101010101" pitchFamily="2" charset="-122"/>
              <a:cs typeface="宋体" panose="02010600030101010101"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ct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ct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ct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sz="1200" kern="1200" dirty="0">
              <a:solidFill>
                <a:schemeClr val="tx1"/>
              </a:solidFill>
              <a:effectLst/>
              <a:latin typeface="+mn-lt"/>
              <a:ea typeface="+mn-ea"/>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fontAlgn="ctr"/>
            <a:endParaRPr lang="zh-CN" altLang="zh-CN" sz="1200" kern="1200" dirty="0">
              <a:solidFill>
                <a:schemeClr val="tx1"/>
              </a:solidFill>
              <a:effectLst/>
              <a:latin typeface="+mn-lt"/>
              <a:ea typeface="+mn-ea"/>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u="sng"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413E617-1852-4039-8A41-B4FBB6EED324}" type="datetimeFigureOut">
              <a:rPr lang="zh-CN" altLang="en-US" smtClean="0">
                <a:solidFill>
                  <a:prstClr val="black">
                    <a:tint val="75000"/>
                  </a:prstClr>
                </a:solidFill>
              </a:rPr>
              <a:t>2021/4/24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5481DC2-33FF-4022-91B5-C13EC2E37E98}"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413E617-1852-4039-8A41-B4FBB6EED324}" type="datetimeFigureOut">
              <a:rPr lang="zh-CN" altLang="en-US" smtClean="0">
                <a:solidFill>
                  <a:prstClr val="black">
                    <a:tint val="75000"/>
                  </a:prstClr>
                </a:solidFill>
              </a:rPr>
              <a:t>2021/4/24</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55481DC2-33FF-4022-91B5-C13EC2E37E98}"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413E617-1852-4039-8A41-B4FBB6EED324}" type="datetimeFigureOut">
              <a:rPr lang="zh-CN" altLang="en-US" smtClean="0">
                <a:solidFill>
                  <a:prstClr val="black">
                    <a:tint val="75000"/>
                  </a:prstClr>
                </a:solidFill>
              </a:rPr>
              <a:t>2021/4/24</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55481DC2-33FF-4022-91B5-C13EC2E37E98}"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413E617-1852-4039-8A41-B4FBB6EED324}" type="datetimeFigureOut">
              <a:rPr lang="zh-CN" altLang="en-US" smtClean="0">
                <a:solidFill>
                  <a:prstClr val="black">
                    <a:tint val="75000"/>
                  </a:prstClr>
                </a:solidFill>
              </a:rPr>
              <a:t>2021/4/24</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481DC2-33FF-4022-91B5-C13EC2E37E98}" type="slidenum">
              <a:rPr lang="zh-CN" altLang="en-US" smtClean="0">
                <a:solidFill>
                  <a:prstClr val="black">
                    <a:tint val="75000"/>
                  </a:prstClr>
                </a:solidFill>
              </a:rPr>
              <a:t>‹#›</a:t>
            </a:fld>
            <a:endParaRPr lang="zh-CN" altLang="en-US">
              <a:solidFill>
                <a:prstClr val="black">
                  <a:tint val="75000"/>
                </a:prstClr>
              </a:solidFill>
            </a:endParaRPr>
          </a:p>
        </p:txBody>
      </p:sp>
      <p:sp>
        <p:nvSpPr>
          <p:cNvPr id="7" name="椭圆 6"/>
          <p:cNvSpPr/>
          <p:nvPr userDrawn="1"/>
        </p:nvSpPr>
        <p:spPr>
          <a:xfrm>
            <a:off x="12322021" y="0"/>
            <a:ext cx="413057" cy="413057"/>
          </a:xfrm>
          <a:prstGeom prst="ellipse">
            <a:avLst/>
          </a:prstGeom>
          <a:solidFill>
            <a:schemeClr val="accent6">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椭圆 7"/>
          <p:cNvSpPr/>
          <p:nvPr userDrawn="1"/>
        </p:nvSpPr>
        <p:spPr>
          <a:xfrm>
            <a:off x="12322021" y="575085"/>
            <a:ext cx="413057" cy="398582"/>
          </a:xfrm>
          <a:prstGeom prst="ellipse">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p:cNvSpPr/>
          <p:nvPr userDrawn="1"/>
        </p:nvSpPr>
        <p:spPr>
          <a:xfrm>
            <a:off x="12322021" y="1135695"/>
            <a:ext cx="413057" cy="392442"/>
          </a:xfrm>
          <a:prstGeom prst="ellipse">
            <a:avLst/>
          </a:prstGeom>
          <a:solidFill>
            <a:schemeClr val="accent2">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userDrawn="1"/>
        </p:nvSpPr>
        <p:spPr>
          <a:xfrm>
            <a:off x="12322021" y="1690166"/>
            <a:ext cx="413057" cy="413057"/>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chart" Target="../charts/chart3.xml"/><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chart" Target="../charts/chart2.xml"/><Relationship Id="rId5" Type="http://schemas.openxmlformats.org/officeDocument/2006/relationships/chart" Target="../charts/chart1.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tags" Target="../tags/tag1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3.xml"/><Relationship Id="rId1" Type="http://schemas.openxmlformats.org/officeDocument/2006/relationships/tags" Target="../tags/tag1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notesSlide" Target="../notesSlides/notesSlide7.xml"/><Relationship Id="rId4" Type="http://schemas.openxmlformats.org/officeDocument/2006/relationships/tags" Target="../tags/tag4.xml"/><Relationship Id="rId9"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0"/>
            <a:lum/>
          </a:blip>
          <a:srcRect/>
          <a:stretch>
            <a:fillRect/>
          </a:stretch>
        </a:blip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4" cstate="email">
            <a:duotone>
              <a:prstClr val="black"/>
              <a:schemeClr val="accent3">
                <a:tint val="45000"/>
                <a:satMod val="400000"/>
              </a:schemeClr>
            </a:duotone>
            <a:extLst>
              <a:ext uri="{BEBA8EAE-BF5A-486C-A8C5-ECC9F3942E4B}">
                <a14:imgProps xmlns:a14="http://schemas.microsoft.com/office/drawing/2010/main">
                  <a14:imgLayer r:embed="rId5">
                    <a14:imgEffect>
                      <a14:brightnessContrast bright="-20000" contrast="20000"/>
                    </a14:imgEffect>
                  </a14:imgLayer>
                </a14:imgProps>
              </a:ext>
            </a:extLst>
          </a:blip>
          <a:srcRect b="48853"/>
          <a:stretch>
            <a:fillRect/>
          </a:stretch>
        </p:blipFill>
        <p:spPr>
          <a:xfrm>
            <a:off x="0" y="-635"/>
            <a:ext cx="12192000" cy="6858635"/>
          </a:xfrm>
          <a:prstGeom prst="rect">
            <a:avLst/>
          </a:prstGeom>
          <a:noFill/>
        </p:spPr>
      </p:pic>
      <p:sp>
        <p:nvSpPr>
          <p:cNvPr id="9" name="文本框 13"/>
          <p:cNvSpPr txBox="1">
            <a:spLocks noChangeArrowheads="1"/>
          </p:cNvSpPr>
          <p:nvPr/>
        </p:nvSpPr>
        <p:spPr bwMode="auto">
          <a:xfrm>
            <a:off x="663483" y="423545"/>
            <a:ext cx="11492865" cy="212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charset="0"/>
                <a:ea typeface="宋体" panose="02010600030101010101" pitchFamily="2" charset="-122"/>
              </a:defRPr>
            </a:lvl1pPr>
            <a:lvl2pPr marL="742950" indent="-285750">
              <a:defRPr sz="1300">
                <a:solidFill>
                  <a:schemeClr val="tx1"/>
                </a:solidFill>
                <a:latin typeface="Calibri" panose="020F0502020204030204" charset="0"/>
                <a:ea typeface="宋体" panose="02010600030101010101" pitchFamily="2" charset="-122"/>
              </a:defRPr>
            </a:lvl2pPr>
            <a:lvl3pPr marL="1143000" indent="-228600">
              <a:defRPr sz="1300">
                <a:solidFill>
                  <a:schemeClr val="tx1"/>
                </a:solidFill>
                <a:latin typeface="Calibri" panose="020F0502020204030204" charset="0"/>
                <a:ea typeface="宋体" panose="02010600030101010101" pitchFamily="2" charset="-122"/>
              </a:defRPr>
            </a:lvl3pPr>
            <a:lvl4pPr marL="1600200" indent="-228600">
              <a:defRPr sz="1300">
                <a:solidFill>
                  <a:schemeClr val="tx1"/>
                </a:solidFill>
                <a:latin typeface="Calibri" panose="020F0502020204030204" charset="0"/>
                <a:ea typeface="宋体" panose="02010600030101010101" pitchFamily="2" charset="-122"/>
              </a:defRPr>
            </a:lvl4pPr>
            <a:lvl5pPr marL="2057400" indent="-228600">
              <a:defRPr sz="1300">
                <a:solidFill>
                  <a:schemeClr val="tx1"/>
                </a:solidFill>
                <a:latin typeface="Calibri" panose="020F050202020403020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charset="0"/>
                <a:ea typeface="宋体" panose="02010600030101010101" pitchFamily="2" charset="-122"/>
              </a:defRPr>
            </a:lvl9pPr>
          </a:lstStyle>
          <a:p>
            <a:pPr algn="l" eaLnBrk="1" hangingPunct="1"/>
            <a:r>
              <a:rPr lang="zh-CN" altLang="en-US"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Look </a:t>
            </a:r>
            <a:r>
              <a:rPr lang="en-US" altLang="zh-CN"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A</a:t>
            </a:r>
            <a:r>
              <a:rPr lang="zh-CN" altLang="en-US"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t </a:t>
            </a:r>
            <a:r>
              <a:rPr lang="en-US" altLang="zh-CN"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T</a:t>
            </a:r>
            <a:r>
              <a:rPr lang="zh-CN" altLang="en-US"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he </a:t>
            </a:r>
            <a:r>
              <a:rPr lang="en-US" altLang="zh-CN"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B</a:t>
            </a:r>
            <a:r>
              <a:rPr lang="zh-CN" altLang="en-US"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arrage </a:t>
            </a:r>
          </a:p>
          <a:p>
            <a:pPr algn="l" eaLnBrk="1" hangingPunct="1"/>
            <a:r>
              <a:rPr lang="en-US" altLang="zh-CN"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F</a:t>
            </a:r>
            <a:r>
              <a:rPr lang="zh-CN" altLang="en-US"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rom </a:t>
            </a:r>
            <a:r>
              <a:rPr lang="en-US" altLang="zh-CN"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A</a:t>
            </a:r>
            <a:r>
              <a:rPr lang="zh-CN" altLang="en-US"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nother </a:t>
            </a:r>
            <a:r>
              <a:rPr lang="en-US" altLang="zh-CN"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A</a:t>
            </a:r>
            <a:r>
              <a:rPr lang="zh-CN" altLang="en-US" sz="6600" b="1" dirty="0">
                <a:solidFill>
                  <a:schemeClr val="tx1"/>
                </a:solidFill>
                <a:effectLst/>
                <a:latin typeface="Perpetua Titling MT" panose="02020502060505020804" pitchFamily="18" charset="0"/>
                <a:ea typeface="BatangChe" panose="02030609000101010101" pitchFamily="49" charset="-127"/>
                <a:cs typeface="Arial" panose="020B0604020202090204" pitchFamily="34" charset="0"/>
              </a:rPr>
              <a:t>ngle</a:t>
            </a:r>
          </a:p>
        </p:txBody>
      </p:sp>
      <p:sp>
        <p:nvSpPr>
          <p:cNvPr id="12" name="文本框 66"/>
          <p:cNvSpPr txBox="1">
            <a:spLocks noChangeArrowheads="1"/>
          </p:cNvSpPr>
          <p:nvPr/>
        </p:nvSpPr>
        <p:spPr bwMode="auto">
          <a:xfrm>
            <a:off x="4073159" y="2755265"/>
            <a:ext cx="961707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scene3d>
              <a:camera prst="orthographicFront"/>
              <a:lightRig rig="threePt" dir="t"/>
            </a:scene3d>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9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r>
              <a:rPr lang="en-US" altLang="zh-CN" sz="2400" b="1" spc="400" dirty="0">
                <a:solidFill>
                  <a:schemeClr val="accent1">
                    <a:lumMod val="50000"/>
                  </a:schemeClr>
                </a:solidFill>
                <a:effectLst>
                  <a:outerShdw blurRad="38100" dist="19050" dir="2700000" algn="tl" rotWithShape="0">
                    <a:schemeClr val="dk1">
                      <a:alpha val="40000"/>
                    </a:schemeClr>
                  </a:outerShdw>
                </a:effectLst>
                <a:latin typeface="Helvetica Bold" charset="0"/>
                <a:cs typeface="Helvetica Bold" charset="0"/>
              </a:rPr>
              <a:t> </a:t>
            </a:r>
            <a:r>
              <a:rPr lang="zh-CN" altLang="en-US" sz="2400" b="1" spc="400" dirty="0">
                <a:solidFill>
                  <a:schemeClr val="tx1"/>
                </a:solidFill>
                <a:effectLst/>
                <a:latin typeface="Helvetica Bold" charset="0"/>
                <a:cs typeface="Helvetica Bold" charset="0"/>
              </a:rPr>
              <a:t>—— </a:t>
            </a:r>
            <a:r>
              <a:rPr lang="en-US" altLang="zh-CN" sz="2400" b="1" spc="400" dirty="0">
                <a:solidFill>
                  <a:schemeClr val="tx1"/>
                </a:solidFill>
                <a:effectLst/>
                <a:latin typeface="Helvetica Bold" charset="0"/>
                <a:cs typeface="Helvetica Bold" charset="0"/>
              </a:rPr>
              <a:t>Visualization of Barrage Data </a:t>
            </a:r>
          </a:p>
          <a:p>
            <a:pPr algn="l">
              <a:defRPr/>
            </a:pPr>
            <a:r>
              <a:rPr lang="en-US" altLang="zh-CN" sz="2400" b="1" spc="400" dirty="0">
                <a:solidFill>
                  <a:schemeClr val="tx1"/>
                </a:solidFill>
                <a:effectLst/>
                <a:latin typeface="Helvetica Bold" charset="0"/>
                <a:cs typeface="Helvetica Bold" charset="0"/>
              </a:rPr>
              <a:t> With Python &amp; Text Sentiment Analysis</a:t>
            </a:r>
          </a:p>
        </p:txBody>
      </p:sp>
      <p:sp>
        <p:nvSpPr>
          <p:cNvPr id="2" name="文本框 1"/>
          <p:cNvSpPr txBox="1"/>
          <p:nvPr/>
        </p:nvSpPr>
        <p:spPr>
          <a:xfrm>
            <a:off x="7892415" y="4941570"/>
            <a:ext cx="5415280" cy="829945"/>
          </a:xfrm>
          <a:prstGeom prst="rect">
            <a:avLst/>
          </a:prstGeom>
          <a:noFill/>
        </p:spPr>
        <p:txBody>
          <a:bodyPr wrap="square" rtlCol="0">
            <a:spAutoFit/>
          </a:bodyPr>
          <a:lstStyle/>
          <a:p>
            <a:r>
              <a:rPr lang="en-US" altLang="zh-CN" sz="1600"/>
              <a:t>2030223131 Zhao LUO (</a:t>
            </a:r>
            <a:r>
              <a:rPr lang="zh-CN" altLang="en-US" sz="1600"/>
              <a:t>罗钊</a:t>
            </a:r>
            <a:r>
              <a:rPr lang="en-US" altLang="zh-CN" sz="1600"/>
              <a:t>) </a:t>
            </a:r>
          </a:p>
          <a:p>
            <a:r>
              <a:rPr lang="en-US" altLang="zh-CN" sz="1600"/>
              <a:t>2030223118 Sunqingnian WANG (</a:t>
            </a:r>
            <a:r>
              <a:rPr lang="zh-CN" altLang="en-US" sz="1600"/>
              <a:t>王孙卿念</a:t>
            </a:r>
            <a:r>
              <a:rPr lang="en-US" altLang="zh-CN" sz="1600"/>
              <a:t>)</a:t>
            </a:r>
          </a:p>
          <a:p>
            <a:r>
              <a:rPr lang="en-US" altLang="zh-CN" sz="1600"/>
              <a:t>2030223158 Shuang PENG (</a:t>
            </a:r>
            <a:r>
              <a:rPr lang="zh-CN" altLang="en-US" sz="1600"/>
              <a:t>彭爽</a:t>
            </a:r>
            <a:r>
              <a:rPr lang="en-US" altLang="zh-CN" sz="1600"/>
              <a:t>)</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par>
                          <p:cTn id="8" fill="hold">
                            <p:stCondLst>
                              <p:cond delay="500"/>
                            </p:stCondLst>
                            <p:childTnLst>
                              <p:par>
                                <p:cTn id="9" presetID="4" presetClass="entr" presetSubtype="16"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ox(in)">
                                      <p:cBhvr>
                                        <p:cTn id="11" dur="2000"/>
                                        <p:tgtEl>
                                          <p:spTgt spid="12"/>
                                        </p:tgtEl>
                                      </p:cBhvr>
                                    </p:animEffect>
                                  </p:childTnLst>
                                </p:cTn>
                              </p:par>
                            </p:childTnLst>
                          </p:cTn>
                        </p:par>
                        <p:par>
                          <p:cTn id="12" fill="hold">
                            <p:stCondLst>
                              <p:cond delay="2500"/>
                            </p:stCondLst>
                            <p:childTnLst>
                              <p:par>
                                <p:cTn id="13" presetID="4" presetClass="entr" presetSubtype="16"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a:off x="7109583" y="437896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0" y="2286000"/>
            <a:ext cx="12192000" cy="2286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8"/>
          <p:cNvGrpSpPr/>
          <p:nvPr/>
        </p:nvGrpSpPr>
        <p:grpSpPr>
          <a:xfrm>
            <a:off x="652555" y="2718425"/>
            <a:ext cx="10775618" cy="1445260"/>
            <a:chOff x="1969733" y="2705725"/>
            <a:chExt cx="10775618" cy="1445260"/>
          </a:xfrm>
        </p:grpSpPr>
        <p:sp>
          <p:nvSpPr>
            <p:cNvPr id="47" name="文本框 46"/>
            <p:cNvSpPr txBox="1"/>
            <p:nvPr/>
          </p:nvSpPr>
          <p:spPr>
            <a:xfrm rot="10800000">
              <a:off x="1969733"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6" name="组合 5"/>
            <p:cNvGrpSpPr/>
            <p:nvPr/>
          </p:nvGrpSpPr>
          <p:grpSpPr>
            <a:xfrm>
              <a:off x="3187922" y="2705725"/>
              <a:ext cx="9557429" cy="1445260"/>
              <a:chOff x="3479960" y="2724636"/>
              <a:chExt cx="9557429" cy="1445260"/>
            </a:xfrm>
          </p:grpSpPr>
          <p:sp>
            <p:nvSpPr>
              <p:cNvPr id="53" name="文本框 52"/>
              <p:cNvSpPr txBox="1"/>
              <p:nvPr/>
            </p:nvSpPr>
            <p:spPr>
              <a:xfrm>
                <a:off x="3479960" y="2724636"/>
                <a:ext cx="1290644" cy="144526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8800" dirty="0">
                    <a:solidFill>
                      <a:schemeClr val="accent1"/>
                    </a:solidFill>
                  </a:rPr>
                  <a:t>02</a:t>
                </a:r>
                <a:endParaRPr lang="zh-CN" altLang="en-US" sz="8800" dirty="0">
                  <a:solidFill>
                    <a:schemeClr val="accent1"/>
                  </a:solidFill>
                </a:endParaRPr>
              </a:p>
            </p:txBody>
          </p:sp>
          <p:sp>
            <p:nvSpPr>
              <p:cNvPr id="65" name="矩形 64"/>
              <p:cNvSpPr/>
              <p:nvPr/>
            </p:nvSpPr>
            <p:spPr>
              <a:xfrm>
                <a:off x="4167709" y="3112620"/>
                <a:ext cx="8869680" cy="645160"/>
              </a:xfrm>
              <a:prstGeom prst="rect">
                <a:avLst/>
              </a:prstGeom>
            </p:spPr>
            <p:txBody>
              <a:bodyPr wrap="none">
                <a:spAutoFit/>
              </a:bodyPr>
              <a:lstStyle/>
              <a:p>
                <a:pPr algn="ctr"/>
                <a:r>
                  <a:rPr lang="en-US" altLang="zh-CN" sz="3600" dirty="0">
                    <a:solidFill>
                      <a:schemeClr val="bg1"/>
                    </a:solidFill>
                    <a:latin typeface="Helvetica" pitchFamily="34" charset="0"/>
                    <a:sym typeface="+mn-ea"/>
                  </a:rPr>
                  <a:t>        </a:t>
                </a:r>
                <a:r>
                  <a:rPr lang="zh-CN" altLang="en-US" sz="3600" dirty="0">
                    <a:solidFill>
                      <a:schemeClr val="bg1"/>
                    </a:solidFill>
                    <a:latin typeface="Helvetica" pitchFamily="34" charset="0"/>
                    <a:sym typeface="+mn-ea"/>
                  </a:rPr>
                  <a:t>Basic Visual Analysis of Barrage Data</a:t>
                </a:r>
              </a:p>
            </p:txBody>
          </p:sp>
        </p:grpSp>
      </p:grpSp>
      <p:sp>
        <p:nvSpPr>
          <p:cNvPr id="72" name="椭圆 71"/>
          <p:cNvSpPr/>
          <p:nvPr/>
        </p:nvSpPr>
        <p:spPr>
          <a:xfrm>
            <a:off x="9146418" y="271847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椭圆 73"/>
          <p:cNvSpPr/>
          <p:nvPr/>
        </p:nvSpPr>
        <p:spPr>
          <a:xfrm>
            <a:off x="10975907" y="66771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4"/>
          <p:cNvSpPr/>
          <p:nvPr/>
        </p:nvSpPr>
        <p:spPr>
          <a:xfrm>
            <a:off x="9101445" y="16808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等腰三角形 19"/>
          <p:cNvSpPr/>
          <p:nvPr/>
        </p:nvSpPr>
        <p:spPr>
          <a:xfrm>
            <a:off x="913041" y="5798180"/>
            <a:ext cx="810260" cy="698500"/>
          </a:xfrm>
          <a:prstGeom prst="triangle">
            <a:avLst/>
          </a:prstGeom>
          <a:solidFill>
            <a:srgbClr val="FFC61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等腰三角形 20"/>
          <p:cNvSpPr/>
          <p:nvPr/>
        </p:nvSpPr>
        <p:spPr>
          <a:xfrm>
            <a:off x="1466119" y="5923929"/>
            <a:ext cx="312305" cy="269229"/>
          </a:xfrm>
          <a:prstGeom prst="triangle">
            <a:avLst/>
          </a:prstGeom>
          <a:solidFill>
            <a:srgbClr val="59595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等腰三角形 22"/>
          <p:cNvSpPr/>
          <p:nvPr/>
        </p:nvSpPr>
        <p:spPr>
          <a:xfrm>
            <a:off x="2082783" y="5663984"/>
            <a:ext cx="434594" cy="374650"/>
          </a:xfrm>
          <a:prstGeom prst="triangle">
            <a:avLst/>
          </a:prstGeom>
          <a:solidFill>
            <a:srgbClr val="70965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等腰三角形 23"/>
          <p:cNvSpPr/>
          <p:nvPr/>
        </p:nvSpPr>
        <p:spPr>
          <a:xfrm>
            <a:off x="664119" y="5631326"/>
            <a:ext cx="368658" cy="317809"/>
          </a:xfrm>
          <a:prstGeom prst="triangle">
            <a:avLst/>
          </a:prstGeom>
          <a:solidFill>
            <a:srgbClr val="A77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等腰三角形 24"/>
          <p:cNvSpPr/>
          <p:nvPr/>
        </p:nvSpPr>
        <p:spPr>
          <a:xfrm>
            <a:off x="1198385" y="5354245"/>
            <a:ext cx="291952" cy="251683"/>
          </a:xfrm>
          <a:prstGeom prst="triangle">
            <a:avLst/>
          </a:prstGeom>
          <a:solidFill>
            <a:srgbClr val="76717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等腰三角形 25"/>
          <p:cNvSpPr/>
          <p:nvPr/>
        </p:nvSpPr>
        <p:spPr>
          <a:xfrm>
            <a:off x="1911807" y="6167189"/>
            <a:ext cx="209360" cy="180483"/>
          </a:xfrm>
          <a:prstGeom prst="triangle">
            <a:avLst/>
          </a:prstGeom>
          <a:solidFill>
            <a:srgbClr val="A7745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heel(1)">
                                      <p:cBhvr>
                                        <p:cTn id="7" dur="2000"/>
                                        <p:tgtEl>
                                          <p:spTgt spid="7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heel(1)">
                                      <p:cBhvr>
                                        <p:cTn id="16" dur="2000"/>
                                        <p:tgtEl>
                                          <p:spTgt spid="7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heel(1)">
                                      <p:cBhvr>
                                        <p:cTn id="19" dur="2000"/>
                                        <p:tgtEl>
                                          <p:spTgt spid="7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heel(1)">
                                      <p:cBhvr>
                                        <p:cTn id="22"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5" grpId="0" animBg="1"/>
      <p:bldP spid="72" grpId="0" animBg="1"/>
      <p:bldP spid="74" grpId="0" animBg="1"/>
      <p:bldP spid="7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73405" y="1419860"/>
            <a:ext cx="5384800" cy="481393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矩形 3"/>
          <p:cNvSpPr/>
          <p:nvPr/>
        </p:nvSpPr>
        <p:spPr>
          <a:xfrm>
            <a:off x="5194300" y="4339908"/>
            <a:ext cx="6835775" cy="206629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07368" y="404664"/>
            <a:ext cx="2232249" cy="577316"/>
            <a:chOff x="1127448" y="667389"/>
            <a:chExt cx="2232249" cy="577316"/>
          </a:xfrm>
        </p:grpSpPr>
        <p:sp>
          <p:nvSpPr>
            <p:cNvPr id="21" name="矩形 20"/>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3" name="文本框 22"/>
            <p:cNvSpPr txBox="1"/>
            <p:nvPr/>
          </p:nvSpPr>
          <p:spPr>
            <a:xfrm>
              <a:off x="1271465" y="694682"/>
              <a:ext cx="2088232"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TWO</a:t>
              </a:r>
              <a:endParaRPr lang="zh-CN" altLang="en-US" sz="2800" dirty="0">
                <a:solidFill>
                  <a:schemeClr val="tx1">
                    <a:lumMod val="85000"/>
                    <a:lumOff val="15000"/>
                  </a:schemeClr>
                </a:solidFill>
                <a:latin typeface="+mj-ea"/>
                <a:ea typeface="+mj-ea"/>
              </a:endParaRPr>
            </a:p>
          </p:txBody>
        </p:sp>
      </p:grpSp>
      <p:pic>
        <p:nvPicPr>
          <p:cNvPr id="2" name="图片 1" descr="WechatIMG512"/>
          <p:cNvPicPr>
            <a:picLocks noChangeAspect="1"/>
          </p:cNvPicPr>
          <p:nvPr/>
        </p:nvPicPr>
        <p:blipFill>
          <a:blip r:embed="rId3"/>
          <a:stretch>
            <a:fillRect/>
          </a:stretch>
        </p:blipFill>
        <p:spPr>
          <a:xfrm>
            <a:off x="1203960" y="1764665"/>
            <a:ext cx="4124325" cy="4124325"/>
          </a:xfrm>
          <a:prstGeom prst="rect">
            <a:avLst/>
          </a:prstGeom>
        </p:spPr>
      </p:pic>
      <p:sp>
        <p:nvSpPr>
          <p:cNvPr id="12" name="文本框 11"/>
          <p:cNvSpPr txBox="1"/>
          <p:nvPr/>
        </p:nvSpPr>
        <p:spPr>
          <a:xfrm>
            <a:off x="6350000" y="2301419"/>
            <a:ext cx="5165725" cy="768350"/>
          </a:xfrm>
          <a:prstGeom prst="rect">
            <a:avLst/>
          </a:prstGeom>
          <a:noFill/>
        </p:spPr>
        <p:txBody>
          <a:bodyPr wrap="square" rtlCol="0">
            <a:spAutoFit/>
          </a:bodyPr>
          <a:lstStyle/>
          <a:p>
            <a:pPr algn="r"/>
            <a:r>
              <a:rPr lang="en-US" altLang="zh-CN" sz="4400" b="1" dirty="0">
                <a:solidFill>
                  <a:srgbClr val="FFC000">
                    <a:lumMod val="50000"/>
                  </a:srgbClr>
                </a:solidFill>
                <a:latin typeface="Microsoft YaHei UI" panose="020B0503020204020204" pitchFamily="34" charset="-122"/>
                <a:ea typeface="Microsoft YaHei UI" panose="020B0503020204020204" pitchFamily="34" charset="-122"/>
              </a:rPr>
              <a:t>Total Word Cloud</a:t>
            </a:r>
            <a:endParaRPr lang="zh-CN" altLang="en-US" sz="44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6" name="副标题 5"/>
          <p:cNvSpPr>
            <a:spLocks noGrp="1"/>
          </p:cNvSpPr>
          <p:nvPr>
            <p:ph type="subTitle" idx="1"/>
          </p:nvPr>
        </p:nvSpPr>
        <p:spPr>
          <a:xfrm>
            <a:off x="3915092" y="4901090"/>
            <a:ext cx="9144000" cy="1655762"/>
          </a:xfrm>
        </p:spPr>
        <p:txBody>
          <a:bodyPr>
            <a:normAutofit/>
          </a:bodyPr>
          <a:lstStyle/>
          <a:p>
            <a:r>
              <a:rPr lang="en-US" altLang="zh-CN" b="1" dirty="0">
                <a:solidFill>
                  <a:srgbClr val="FFC000">
                    <a:lumMod val="50000"/>
                  </a:srgbClr>
                </a:solidFill>
                <a:latin typeface="Microsoft YaHei UI" panose="020B0503020204020204" pitchFamily="34" charset="-122"/>
                <a:ea typeface="Microsoft YaHei UI" panose="020B0503020204020204" pitchFamily="34" charset="-122"/>
              </a:rPr>
              <a:t>Ding Hui's super popularity</a:t>
            </a:r>
          </a:p>
          <a:p>
            <a:r>
              <a:rPr lang="en-US" altLang="zh-CN" b="1" dirty="0">
                <a:solidFill>
                  <a:srgbClr val="FFC000">
                    <a:lumMod val="50000"/>
                  </a:srgbClr>
                </a:solidFill>
                <a:latin typeface="Microsoft YaHei UI" panose="020B0503020204020204" pitchFamily="34" charset="-122"/>
                <a:ea typeface="Microsoft YaHei UI" panose="020B0503020204020204" pitchFamily="34" charset="-122"/>
              </a:rPr>
              <a:t>            The audience's love for this variety</a:t>
            </a:r>
            <a:endParaRPr lang="zh-CN" altLang="zh-CN" b="1" dirty="0">
              <a:solidFill>
                <a:srgbClr val="FFC000">
                  <a:lumMod val="50000"/>
                </a:srgbClr>
              </a:solidFill>
              <a:latin typeface="Microsoft YaHei UI" panose="020B0503020204020204" pitchFamily="34" charset="-122"/>
              <a:ea typeface="Microsoft YaHei UI" panose="020B0503020204020204" pitchFamily="34" charset="-122"/>
            </a:endParaRPr>
          </a:p>
          <a:p>
            <a:endParaRPr lang="zh-CN" altLang="en-US" dirty="0"/>
          </a:p>
        </p:txBody>
      </p:sp>
      <p:sp>
        <p:nvSpPr>
          <p:cNvPr id="10" name="文本框 9"/>
          <p:cNvSpPr txBox="1"/>
          <p:nvPr/>
        </p:nvSpPr>
        <p:spPr>
          <a:xfrm>
            <a:off x="2639695" y="539750"/>
            <a:ext cx="1598476"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Zhao LUO (</a:t>
            </a:r>
            <a:r>
              <a:rPr lang="zh-CN" altLang="en-US" sz="1400" dirty="0">
                <a:solidFill>
                  <a:schemeClr val="tx1">
                    <a:lumMod val="85000"/>
                    <a:lumOff val="15000"/>
                  </a:schemeClr>
                </a:solidFill>
                <a:latin typeface="+mj-ea"/>
                <a:ea typeface="+mj-ea"/>
              </a:rPr>
              <a:t>罗钊</a:t>
            </a:r>
            <a:r>
              <a:rPr lang="en-US" altLang="zh-CN" sz="1400" dirty="0">
                <a:solidFill>
                  <a:schemeClr val="tx1">
                    <a:lumMod val="85000"/>
                    <a:lumOff val="15000"/>
                  </a:schemeClr>
                </a:solidFill>
                <a:latin typeface="+mj-ea"/>
                <a:ea typeface="+mj-ea"/>
              </a:rPr>
              <a:t>)</a:t>
            </a:r>
          </a:p>
        </p:txBody>
      </p:sp>
      <p:sp>
        <p:nvSpPr>
          <p:cNvPr id="45" name="等腰三角形 44"/>
          <p:cNvSpPr/>
          <p:nvPr/>
        </p:nvSpPr>
        <p:spPr>
          <a:xfrm>
            <a:off x="9331864" y="709944"/>
            <a:ext cx="312305" cy="269229"/>
          </a:xfrm>
          <a:prstGeom prst="triangle">
            <a:avLst/>
          </a:prstGeom>
          <a:solidFill>
            <a:srgbClr val="59595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等腰三角形 45"/>
          <p:cNvSpPr/>
          <p:nvPr/>
        </p:nvSpPr>
        <p:spPr>
          <a:xfrm>
            <a:off x="10619088" y="604304"/>
            <a:ext cx="434594" cy="374650"/>
          </a:xfrm>
          <a:prstGeom prst="triangle">
            <a:avLst/>
          </a:prstGeom>
          <a:solidFill>
            <a:srgbClr val="70965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等腰三角形 47"/>
          <p:cNvSpPr/>
          <p:nvPr/>
        </p:nvSpPr>
        <p:spPr>
          <a:xfrm>
            <a:off x="7026184" y="661181"/>
            <a:ext cx="368658" cy="317809"/>
          </a:xfrm>
          <a:prstGeom prst="triangle">
            <a:avLst/>
          </a:prstGeom>
          <a:solidFill>
            <a:srgbClr val="A77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等腰三角形 48"/>
          <p:cNvSpPr/>
          <p:nvPr/>
        </p:nvSpPr>
        <p:spPr>
          <a:xfrm>
            <a:off x="8340865" y="1168325"/>
            <a:ext cx="291952" cy="251683"/>
          </a:xfrm>
          <a:prstGeom prst="triangle">
            <a:avLst/>
          </a:prstGeom>
          <a:solidFill>
            <a:srgbClr val="76717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等腰三角形 49"/>
          <p:cNvSpPr/>
          <p:nvPr/>
        </p:nvSpPr>
        <p:spPr>
          <a:xfrm>
            <a:off x="9122867" y="1526609"/>
            <a:ext cx="209360" cy="180483"/>
          </a:xfrm>
          <a:prstGeom prst="triangle">
            <a:avLst/>
          </a:prstGeom>
          <a:solidFill>
            <a:srgbClr val="A7745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1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7180" y="-17145"/>
            <a:ext cx="9137015" cy="689229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9058275" y="3410585"/>
            <a:ext cx="3143250" cy="1087755"/>
          </a:xfrm>
          <a:prstGeom prst="rect">
            <a:avLst/>
          </a:prstGeom>
          <a:noFill/>
        </p:spPr>
        <p:txBody>
          <a:bodyPr wrap="square" rtlCol="0" anchor="t">
            <a:spAutoFit/>
          </a:bodyPr>
          <a:lstStyle/>
          <a:p>
            <a:pPr algn="ctr">
              <a:lnSpc>
                <a:spcPct val="90000"/>
              </a:lnSpc>
              <a:spcBef>
                <a:spcPts val="1000"/>
              </a:spcBef>
            </a:pPr>
            <a:r>
              <a:rPr lang="en-US" altLang="zh-CN" sz="2400" dirty="0">
                <a:solidFill>
                  <a:srgbClr val="FFC000">
                    <a:lumMod val="50000"/>
                  </a:srgbClr>
                </a:solidFill>
                <a:latin typeface="Microsoft YaHei UI" panose="020B0503020204020204" pitchFamily="34" charset="-122"/>
                <a:ea typeface="Microsoft YaHei UI" panose="020B0503020204020204" pitchFamily="34" charset="-122"/>
              </a:rPr>
              <a:t>ID of the users with the most screens is "想太多de猫".</a:t>
            </a:r>
          </a:p>
        </p:txBody>
      </p:sp>
      <p:sp>
        <p:nvSpPr>
          <p:cNvPr id="10" name="PA_矩形 17"/>
          <p:cNvSpPr/>
          <p:nvPr>
            <p:custDataLst>
              <p:tags r:id="rId1"/>
            </p:custDataLst>
          </p:nvPr>
        </p:nvSpPr>
        <p:spPr>
          <a:xfrm>
            <a:off x="9462135" y="1509395"/>
            <a:ext cx="2334895" cy="769441"/>
          </a:xfrm>
          <a:prstGeom prst="rect">
            <a:avLst/>
          </a:prstGeom>
        </p:spPr>
        <p:txBody>
          <a:bodyPr wrap="square">
            <a:spAutoFit/>
          </a:bodyPr>
          <a:lstStyle/>
          <a:p>
            <a:pPr lvl="0" algn="l"/>
            <a:r>
              <a:rPr lang="en-US" altLang="zh-CN" sz="4400" b="1" dirty="0">
                <a:solidFill>
                  <a:srgbClr val="FFC000">
                    <a:lumMod val="50000"/>
                  </a:srgbClr>
                </a:solidFill>
                <a:latin typeface="Microsoft YaHei UI" panose="020B0503020204020204" pitchFamily="34" charset="-122"/>
                <a:ea typeface="Microsoft YaHei UI" panose="020B0503020204020204" pitchFamily="34" charset="-122"/>
              </a:rPr>
              <a:t>TOP</a:t>
            </a:r>
            <a:r>
              <a:rPr lang="en-US" altLang="zh-CN" sz="4000" b="1" dirty="0">
                <a:solidFill>
                  <a:srgbClr val="1F1F1F"/>
                </a:solidFill>
              </a:rPr>
              <a:t> </a:t>
            </a:r>
            <a:r>
              <a:rPr lang="en-US" altLang="zh-CN" sz="4400" b="1" dirty="0">
                <a:solidFill>
                  <a:srgbClr val="FFC000">
                    <a:lumMod val="50000"/>
                  </a:srgbClr>
                </a:solidFill>
                <a:latin typeface="Microsoft YaHei UI" panose="020B0503020204020204" pitchFamily="34" charset="-122"/>
                <a:ea typeface="Microsoft YaHei UI" panose="020B0503020204020204" pitchFamily="34" charset="-122"/>
              </a:rPr>
              <a:t>10</a:t>
            </a:r>
            <a:r>
              <a:rPr lang="en-US" altLang="zh-CN" sz="4000" b="1" dirty="0">
                <a:solidFill>
                  <a:srgbClr val="1F1F1F"/>
                </a:solidFill>
              </a:rPr>
              <a:t> </a:t>
            </a:r>
          </a:p>
        </p:txBody>
      </p:sp>
      <p:cxnSp>
        <p:nvCxnSpPr>
          <p:cNvPr id="11" name="直接连接符 10"/>
          <p:cNvCxnSpPr/>
          <p:nvPr/>
        </p:nvCxnSpPr>
        <p:spPr>
          <a:xfrm flipV="1">
            <a:off x="9351645" y="2599055"/>
            <a:ext cx="2358390" cy="635"/>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
        <p:nvSpPr>
          <p:cNvPr id="12" name="PA_矩形 17"/>
          <p:cNvSpPr/>
          <p:nvPr>
            <p:custDataLst>
              <p:tags r:id="rId2"/>
            </p:custDataLst>
          </p:nvPr>
        </p:nvSpPr>
        <p:spPr>
          <a:xfrm>
            <a:off x="179705" y="270510"/>
            <a:ext cx="8177530" cy="1198880"/>
          </a:xfrm>
          <a:prstGeom prst="rect">
            <a:avLst/>
          </a:prstGeom>
        </p:spPr>
        <p:txBody>
          <a:bodyPr wrap="square">
            <a:spAutoFit/>
          </a:bodyPr>
          <a:lstStyle/>
          <a:p>
            <a:pPr lvl="0" algn="ctr"/>
            <a:r>
              <a:rPr lang="en-US" altLang="zh-CN" sz="3600" b="1" dirty="0">
                <a:solidFill>
                  <a:schemeClr val="bg1"/>
                </a:solidFill>
              </a:rPr>
              <a:t>WHO IS </a:t>
            </a:r>
          </a:p>
          <a:p>
            <a:pPr lvl="0" algn="ctr"/>
            <a:r>
              <a:rPr lang="en-US" altLang="zh-CN" sz="3600" b="1" dirty="0">
                <a:solidFill>
                  <a:schemeClr val="bg1"/>
                </a:solidFill>
              </a:rPr>
              <a:t>THE BARRAGE TRANSMITTER?</a:t>
            </a:r>
          </a:p>
        </p:txBody>
      </p:sp>
      <p:pic>
        <p:nvPicPr>
          <p:cNvPr id="13" name="图片 12" descr="WechatIMG511"/>
          <p:cNvPicPr>
            <a:picLocks noChangeAspect="1"/>
          </p:cNvPicPr>
          <p:nvPr/>
        </p:nvPicPr>
        <p:blipFill>
          <a:blip r:embed="rId5"/>
          <a:stretch>
            <a:fillRect/>
          </a:stretch>
        </p:blipFill>
        <p:spPr>
          <a:xfrm>
            <a:off x="179705" y="1708150"/>
            <a:ext cx="8333105" cy="4685030"/>
          </a:xfrm>
          <a:prstGeom prst="rect">
            <a:avLst/>
          </a:prstGeom>
        </p:spPr>
      </p:pic>
      <p:grpSp>
        <p:nvGrpSpPr>
          <p:cNvPr id="20" name="组合 19"/>
          <p:cNvGrpSpPr/>
          <p:nvPr/>
        </p:nvGrpSpPr>
        <p:grpSpPr>
          <a:xfrm flipH="1">
            <a:off x="9678368" y="158919"/>
            <a:ext cx="2232249" cy="577316"/>
            <a:chOff x="1127448" y="667389"/>
            <a:chExt cx="2232249" cy="577316"/>
          </a:xfrm>
        </p:grpSpPr>
        <p:sp>
          <p:nvSpPr>
            <p:cNvPr id="22" name="矩形 21"/>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4" name="文本框 23"/>
            <p:cNvSpPr txBox="1"/>
            <p:nvPr/>
          </p:nvSpPr>
          <p:spPr>
            <a:xfrm>
              <a:off x="1271465" y="694682"/>
              <a:ext cx="2088232"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TWO</a:t>
              </a:r>
              <a:endParaRPr lang="zh-CN" altLang="en-US" sz="2800" dirty="0">
                <a:solidFill>
                  <a:schemeClr val="tx1">
                    <a:lumMod val="85000"/>
                    <a:lumOff val="15000"/>
                  </a:schemeClr>
                </a:solidFill>
                <a:latin typeface="+mj-ea"/>
                <a:ea typeface="+mj-ea"/>
              </a:endParaRPr>
            </a:p>
          </p:txBody>
        </p:sp>
      </p:grpSp>
      <p:sp>
        <p:nvSpPr>
          <p:cNvPr id="4" name="文本框 3"/>
          <p:cNvSpPr txBox="1"/>
          <p:nvPr/>
        </p:nvSpPr>
        <p:spPr>
          <a:xfrm>
            <a:off x="8237220" y="294005"/>
            <a:ext cx="1441450" cy="306705"/>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Zhao LUO (</a:t>
            </a:r>
            <a:r>
              <a:rPr lang="zh-CN" altLang="en-US" sz="1400" dirty="0">
                <a:solidFill>
                  <a:schemeClr val="tx1">
                    <a:lumMod val="85000"/>
                    <a:lumOff val="15000"/>
                  </a:schemeClr>
                </a:solidFill>
                <a:latin typeface="+mj-ea"/>
                <a:ea typeface="+mj-ea"/>
              </a:rPr>
              <a:t>罗钊</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31750" y="2604770"/>
            <a:ext cx="51689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8" name="组合 17"/>
          <p:cNvGrpSpPr/>
          <p:nvPr/>
        </p:nvGrpSpPr>
        <p:grpSpPr>
          <a:xfrm>
            <a:off x="407368" y="404664"/>
            <a:ext cx="2232249" cy="577316"/>
            <a:chOff x="1127448" y="667389"/>
            <a:chExt cx="2232249" cy="577316"/>
          </a:xfrm>
        </p:grpSpPr>
        <p:sp>
          <p:nvSpPr>
            <p:cNvPr id="21" name="矩形 20"/>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3" name="文本框 22"/>
            <p:cNvSpPr txBox="1"/>
            <p:nvPr/>
          </p:nvSpPr>
          <p:spPr>
            <a:xfrm>
              <a:off x="1271465" y="694682"/>
              <a:ext cx="2088232"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TWO</a:t>
              </a:r>
              <a:endParaRPr lang="zh-CN" altLang="en-US" sz="2800" dirty="0">
                <a:solidFill>
                  <a:schemeClr val="tx1">
                    <a:lumMod val="85000"/>
                    <a:lumOff val="15000"/>
                  </a:schemeClr>
                </a:solidFill>
                <a:latin typeface="+mj-ea"/>
                <a:ea typeface="+mj-ea"/>
              </a:endParaRPr>
            </a:p>
          </p:txBody>
        </p:sp>
      </p:grpSp>
      <p:sp>
        <p:nvSpPr>
          <p:cNvPr id="2" name="矩形 1"/>
          <p:cNvSpPr/>
          <p:nvPr/>
        </p:nvSpPr>
        <p:spPr>
          <a:xfrm>
            <a:off x="4334045" y="3843128"/>
            <a:ext cx="5904656" cy="2601028"/>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376555" y="28035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t>User stickiness is strong</a:t>
            </a:r>
            <a:endParaRPr lang="zh-CN" altLang="en-US" sz="2800" b="1" dirty="0"/>
          </a:p>
        </p:txBody>
      </p:sp>
      <p:pic>
        <p:nvPicPr>
          <p:cNvPr id="3" name="图片 2" descr="WechatIMG326"/>
          <p:cNvPicPr>
            <a:picLocks noChangeAspect="1"/>
          </p:cNvPicPr>
          <p:nvPr/>
        </p:nvPicPr>
        <p:blipFill>
          <a:blip r:embed="rId3"/>
          <a:stretch>
            <a:fillRect/>
          </a:stretch>
        </p:blipFill>
        <p:spPr>
          <a:xfrm>
            <a:off x="5040630" y="2169795"/>
            <a:ext cx="6960235" cy="3917950"/>
          </a:xfrm>
          <a:prstGeom prst="rect">
            <a:avLst/>
          </a:prstGeom>
        </p:spPr>
      </p:pic>
      <p:sp>
        <p:nvSpPr>
          <p:cNvPr id="12" name="文本框 11"/>
          <p:cNvSpPr txBox="1"/>
          <p:nvPr/>
        </p:nvSpPr>
        <p:spPr>
          <a:xfrm>
            <a:off x="407670" y="1181100"/>
            <a:ext cx="11024235" cy="706755"/>
          </a:xfrm>
          <a:prstGeom prst="rect">
            <a:avLst/>
          </a:prstGeom>
          <a:noFill/>
        </p:spPr>
        <p:txBody>
          <a:bodyPr wrap="square" rtlCol="0">
            <a:spAutoFit/>
          </a:bodyPr>
          <a:lstStyle/>
          <a:p>
            <a:pPr algn="r"/>
            <a:r>
              <a:rPr lang="zh-CN" altLang="en-US" sz="4000" b="1" dirty="0">
                <a:solidFill>
                  <a:srgbClr val="FFC000">
                    <a:lumMod val="50000"/>
                  </a:srgbClr>
                </a:solidFill>
                <a:latin typeface="Microsoft YaHei UI" panose="020B0503020204020204" pitchFamily="34" charset="-122"/>
                <a:ea typeface="Microsoft YaHei UI" panose="020B0503020204020204" pitchFamily="34" charset="-122"/>
              </a:rPr>
              <a:t>Member </a:t>
            </a:r>
            <a:r>
              <a:rPr lang="en-US" altLang="zh-CN" sz="4000" b="1" dirty="0">
                <a:solidFill>
                  <a:srgbClr val="FFC000">
                    <a:lumMod val="50000"/>
                  </a:srgbClr>
                </a:solidFill>
                <a:latin typeface="Microsoft YaHei UI" panose="020B0503020204020204" pitchFamily="34" charset="-122"/>
                <a:ea typeface="Microsoft YaHei UI" panose="020B0503020204020204" pitchFamily="34" charset="-122"/>
              </a:rPr>
              <a:t>L</a:t>
            </a:r>
            <a:r>
              <a:rPr lang="zh-CN" altLang="en-US" sz="4000" b="1" dirty="0">
                <a:solidFill>
                  <a:srgbClr val="FFC000">
                    <a:lumMod val="50000"/>
                  </a:srgbClr>
                </a:solidFill>
                <a:latin typeface="Microsoft YaHei UI" panose="020B0503020204020204" pitchFamily="34" charset="-122"/>
                <a:ea typeface="Microsoft YaHei UI" panose="020B0503020204020204" pitchFamily="34" charset="-122"/>
              </a:rPr>
              <a:t>evel </a:t>
            </a:r>
            <a:r>
              <a:rPr lang="en-US" altLang="zh-CN" sz="4000" b="1" dirty="0">
                <a:solidFill>
                  <a:srgbClr val="FFC000">
                    <a:lumMod val="50000"/>
                  </a:srgbClr>
                </a:solidFill>
                <a:latin typeface="Microsoft YaHei UI" panose="020B0503020204020204" pitchFamily="34" charset="-122"/>
                <a:ea typeface="Microsoft YaHei UI" panose="020B0503020204020204" pitchFamily="34" charset="-122"/>
              </a:rPr>
              <a:t>D</a:t>
            </a:r>
            <a:r>
              <a:rPr lang="zh-CN" altLang="en-US" sz="4000" b="1" dirty="0">
                <a:solidFill>
                  <a:srgbClr val="FFC000">
                    <a:lumMod val="50000"/>
                  </a:srgbClr>
                </a:solidFill>
                <a:latin typeface="Microsoft YaHei UI" panose="020B0503020204020204" pitchFamily="34" charset="-122"/>
                <a:ea typeface="Microsoft YaHei UI" panose="020B0503020204020204" pitchFamily="34" charset="-122"/>
              </a:rPr>
              <a:t>istribution </a:t>
            </a:r>
            <a:r>
              <a:rPr lang="en-US" altLang="zh-CN" sz="4000" b="1" dirty="0">
                <a:solidFill>
                  <a:srgbClr val="FFC000">
                    <a:lumMod val="50000"/>
                  </a:srgbClr>
                </a:solidFill>
                <a:latin typeface="Microsoft YaHei UI" panose="020B0503020204020204" pitchFamily="34" charset="-122"/>
                <a:ea typeface="Microsoft YaHei UI" panose="020B0503020204020204" pitchFamily="34" charset="-122"/>
              </a:rPr>
              <a:t>P</a:t>
            </a:r>
            <a:r>
              <a:rPr lang="zh-CN" altLang="en-US" sz="4000" b="1" dirty="0">
                <a:solidFill>
                  <a:srgbClr val="FFC000">
                    <a:lumMod val="50000"/>
                  </a:srgbClr>
                </a:solidFill>
                <a:latin typeface="Microsoft YaHei UI" panose="020B0503020204020204" pitchFamily="34" charset="-122"/>
                <a:ea typeface="Microsoft YaHei UI" panose="020B0503020204020204" pitchFamily="34" charset="-122"/>
              </a:rPr>
              <a:t>ie </a:t>
            </a:r>
            <a:r>
              <a:rPr lang="en-US" altLang="zh-CN" sz="4000" b="1" dirty="0">
                <a:solidFill>
                  <a:srgbClr val="FFC000">
                    <a:lumMod val="50000"/>
                  </a:srgbClr>
                </a:solidFill>
                <a:latin typeface="Microsoft YaHei UI" panose="020B0503020204020204" pitchFamily="34" charset="-122"/>
                <a:ea typeface="Microsoft YaHei UI" panose="020B0503020204020204" pitchFamily="34" charset="-122"/>
              </a:rPr>
              <a:t>C</a:t>
            </a:r>
            <a:r>
              <a:rPr lang="zh-CN" altLang="en-US" sz="4000" b="1" dirty="0">
                <a:solidFill>
                  <a:srgbClr val="FFC000">
                    <a:lumMod val="50000"/>
                  </a:srgbClr>
                </a:solidFill>
                <a:latin typeface="Microsoft YaHei UI" panose="020B0503020204020204" pitchFamily="34" charset="-122"/>
                <a:ea typeface="Microsoft YaHei UI" panose="020B0503020204020204" pitchFamily="34" charset="-122"/>
              </a:rPr>
              <a:t>hart</a:t>
            </a:r>
          </a:p>
        </p:txBody>
      </p:sp>
      <p:sp>
        <p:nvSpPr>
          <p:cNvPr id="10" name="文本框 9"/>
          <p:cNvSpPr txBox="1"/>
          <p:nvPr/>
        </p:nvSpPr>
        <p:spPr>
          <a:xfrm>
            <a:off x="2639695" y="539750"/>
            <a:ext cx="1694350"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Zhao LUO (</a:t>
            </a:r>
            <a:r>
              <a:rPr lang="zh-CN" altLang="en-US" sz="1400" dirty="0">
                <a:solidFill>
                  <a:schemeClr val="tx1">
                    <a:lumMod val="85000"/>
                    <a:lumOff val="15000"/>
                  </a:schemeClr>
                </a:solidFill>
                <a:latin typeface="+mj-ea"/>
                <a:ea typeface="+mj-ea"/>
              </a:rPr>
              <a:t>罗钊</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amond(in)">
                                      <p:cBhvr>
                                        <p:cTn id="10" dur="2000"/>
                                        <p:tgtEl>
                                          <p:spTgt spid="12"/>
                                        </p:tgtEl>
                                      </p:cBhvr>
                                    </p:animEffect>
                                  </p:childTnLst>
                                </p:cTn>
                              </p:par>
                              <p:par>
                                <p:cTn id="11" presetID="8" presetClass="entr" presetSubtype="16"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amond(in)">
                                      <p:cBhvr>
                                        <p:cTn id="13" dur="2000"/>
                                        <p:tgtEl>
                                          <p:spTgt spid="3"/>
                                        </p:tgtEl>
                                      </p:cBhvr>
                                    </p:animEffect>
                                  </p:childTnLst>
                                </p:cTn>
                              </p:par>
                              <p:par>
                                <p:cTn id="14" presetID="8" presetClass="entr" presetSubtype="16" fill="hold" grpId="2"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diamond(in)">
                                      <p:cBhvr>
                                        <p:cTn id="16" dur="2000"/>
                                        <p:tgtEl>
                                          <p:spTgt spid="19"/>
                                        </p:tgtEl>
                                      </p:cBhvr>
                                    </p:animEffect>
                                  </p:childTnLst>
                                </p:cTn>
                              </p:par>
                              <p:par>
                                <p:cTn id="17" presetID="8" presetClass="entr" presetSubtype="1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diamond(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 grpId="0" animBg="1"/>
      <p:bldP spid="19" grpId="2"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a:off x="7109583" y="437896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0" y="2286000"/>
            <a:ext cx="12192000" cy="2286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8"/>
          <p:cNvGrpSpPr/>
          <p:nvPr/>
        </p:nvGrpSpPr>
        <p:grpSpPr>
          <a:xfrm>
            <a:off x="795430" y="2718425"/>
            <a:ext cx="10025639" cy="1445260"/>
            <a:chOff x="2112608" y="2705725"/>
            <a:chExt cx="10025639" cy="1445260"/>
          </a:xfrm>
        </p:grpSpPr>
        <p:sp>
          <p:nvSpPr>
            <p:cNvPr id="47" name="文本框 46"/>
            <p:cNvSpPr txBox="1"/>
            <p:nvPr/>
          </p:nvSpPr>
          <p:spPr>
            <a:xfrm rot="10800000">
              <a:off x="211260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6" name="组合 5"/>
            <p:cNvGrpSpPr/>
            <p:nvPr/>
          </p:nvGrpSpPr>
          <p:grpSpPr>
            <a:xfrm>
              <a:off x="3584162" y="2705725"/>
              <a:ext cx="8554085" cy="1445260"/>
              <a:chOff x="3876200" y="2724636"/>
              <a:chExt cx="8554085" cy="1445260"/>
            </a:xfrm>
          </p:grpSpPr>
          <p:sp>
            <p:nvSpPr>
              <p:cNvPr id="53" name="文本框 52"/>
              <p:cNvSpPr txBox="1"/>
              <p:nvPr/>
            </p:nvSpPr>
            <p:spPr>
              <a:xfrm>
                <a:off x="3876200" y="2724636"/>
                <a:ext cx="1290644" cy="144526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8800" dirty="0">
                    <a:solidFill>
                      <a:schemeClr val="accent1"/>
                    </a:solidFill>
                  </a:rPr>
                  <a:t>03</a:t>
                </a:r>
                <a:endParaRPr lang="zh-CN" altLang="en-US" sz="8800" dirty="0">
                  <a:solidFill>
                    <a:schemeClr val="accent1"/>
                  </a:solidFill>
                </a:endParaRPr>
              </a:p>
            </p:txBody>
          </p:sp>
          <p:sp>
            <p:nvSpPr>
              <p:cNvPr id="65" name="矩形 64"/>
              <p:cNvSpPr/>
              <p:nvPr/>
            </p:nvSpPr>
            <p:spPr>
              <a:xfrm>
                <a:off x="5823745" y="3089126"/>
                <a:ext cx="6606540" cy="645160"/>
              </a:xfrm>
              <a:prstGeom prst="rect">
                <a:avLst/>
              </a:prstGeom>
            </p:spPr>
            <p:txBody>
              <a:bodyPr wrap="square">
                <a:spAutoFit/>
              </a:bodyPr>
              <a:lstStyle/>
              <a:p>
                <a:pPr algn="l">
                  <a:defRPr/>
                </a:pPr>
                <a:r>
                  <a:rPr lang="zh-CN" altLang="en-US" sz="3600" dirty="0">
                    <a:solidFill>
                      <a:schemeClr val="bg1"/>
                    </a:solidFill>
                    <a:latin typeface="Helvetica" pitchFamily="34" charset="0"/>
                    <a:sym typeface="+mn-ea"/>
                  </a:rPr>
                  <a:t>Data Word Cloud Display </a:t>
                </a:r>
              </a:p>
            </p:txBody>
          </p:sp>
        </p:grpSp>
      </p:grpSp>
      <p:sp>
        <p:nvSpPr>
          <p:cNvPr id="72" name="椭圆 71"/>
          <p:cNvSpPr/>
          <p:nvPr/>
        </p:nvSpPr>
        <p:spPr>
          <a:xfrm>
            <a:off x="9146418" y="271847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椭圆 73"/>
          <p:cNvSpPr/>
          <p:nvPr/>
        </p:nvSpPr>
        <p:spPr>
          <a:xfrm>
            <a:off x="10975907" y="66771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4"/>
          <p:cNvSpPr/>
          <p:nvPr/>
        </p:nvSpPr>
        <p:spPr>
          <a:xfrm>
            <a:off x="9101445" y="16808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任意多边形 19"/>
          <p:cNvSpPr/>
          <p:nvPr/>
        </p:nvSpPr>
        <p:spPr>
          <a:xfrm>
            <a:off x="88900" y="1849148"/>
            <a:ext cx="12065000" cy="3484852"/>
          </a:xfrm>
          <a:custGeom>
            <a:avLst/>
            <a:gdLst>
              <a:gd name="connsiteX0" fmla="*/ 0 w 12065000"/>
              <a:gd name="connsiteY0" fmla="*/ 3345152 h 3484852"/>
              <a:gd name="connsiteX1" fmla="*/ 1168400 w 12065000"/>
              <a:gd name="connsiteY1" fmla="*/ 1656052 h 3484852"/>
              <a:gd name="connsiteX2" fmla="*/ 4089400 w 12065000"/>
              <a:gd name="connsiteY2" fmla="*/ 5052 h 3484852"/>
              <a:gd name="connsiteX3" fmla="*/ 8877300 w 12065000"/>
              <a:gd name="connsiteY3" fmla="*/ 1224252 h 3484852"/>
              <a:gd name="connsiteX4" fmla="*/ 12065000 w 12065000"/>
              <a:gd name="connsiteY4" fmla="*/ 3484852 h 348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0" h="3484852">
                <a:moveTo>
                  <a:pt x="0" y="3345152"/>
                </a:moveTo>
                <a:cubicBezTo>
                  <a:pt x="243416" y="2778943"/>
                  <a:pt x="486833" y="2212735"/>
                  <a:pt x="1168400" y="1656052"/>
                </a:cubicBezTo>
                <a:cubicBezTo>
                  <a:pt x="1849967" y="1099369"/>
                  <a:pt x="2804583" y="77019"/>
                  <a:pt x="4089400" y="5052"/>
                </a:cubicBezTo>
                <a:cubicBezTo>
                  <a:pt x="5374217" y="-66915"/>
                  <a:pt x="7548033" y="644285"/>
                  <a:pt x="8877300" y="1224252"/>
                </a:cubicBezTo>
                <a:cubicBezTo>
                  <a:pt x="10206567" y="1804219"/>
                  <a:pt x="11135783" y="2644535"/>
                  <a:pt x="12065000" y="3484852"/>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0800" y="1710224"/>
            <a:ext cx="12141200" cy="3255477"/>
          </a:xfrm>
          <a:custGeom>
            <a:avLst/>
            <a:gdLst>
              <a:gd name="connsiteX0" fmla="*/ 0 w 12141200"/>
              <a:gd name="connsiteY0" fmla="*/ 563076 h 3255477"/>
              <a:gd name="connsiteX1" fmla="*/ 2032000 w 12141200"/>
              <a:gd name="connsiteY1" fmla="*/ 3255476 h 3255477"/>
              <a:gd name="connsiteX2" fmla="*/ 3822700 w 12141200"/>
              <a:gd name="connsiteY2" fmla="*/ 575776 h 3255477"/>
              <a:gd name="connsiteX3" fmla="*/ 5956300 w 12141200"/>
              <a:gd name="connsiteY3" fmla="*/ 207476 h 3255477"/>
              <a:gd name="connsiteX4" fmla="*/ 12141200 w 12141200"/>
              <a:gd name="connsiteY4" fmla="*/ 3141176 h 3255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200" h="3255477">
                <a:moveTo>
                  <a:pt x="0" y="563076"/>
                </a:moveTo>
                <a:cubicBezTo>
                  <a:pt x="697441" y="1908217"/>
                  <a:pt x="1394883" y="3253359"/>
                  <a:pt x="2032000" y="3255476"/>
                </a:cubicBezTo>
                <a:cubicBezTo>
                  <a:pt x="2669117" y="3257593"/>
                  <a:pt x="3168650" y="1083776"/>
                  <a:pt x="3822700" y="575776"/>
                </a:cubicBezTo>
                <a:cubicBezTo>
                  <a:pt x="4476750" y="67776"/>
                  <a:pt x="4569883" y="-220091"/>
                  <a:pt x="5956300" y="207476"/>
                </a:cubicBezTo>
                <a:cubicBezTo>
                  <a:pt x="7342717" y="635043"/>
                  <a:pt x="9741958" y="1888109"/>
                  <a:pt x="12141200" y="3141176"/>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913041" y="5798180"/>
            <a:ext cx="810260" cy="698500"/>
          </a:xfrm>
          <a:prstGeom prst="triangle">
            <a:avLst/>
          </a:prstGeom>
          <a:solidFill>
            <a:srgbClr val="FFC61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等腰三角形 23"/>
          <p:cNvSpPr/>
          <p:nvPr/>
        </p:nvSpPr>
        <p:spPr>
          <a:xfrm>
            <a:off x="1466119" y="5923929"/>
            <a:ext cx="312305" cy="269229"/>
          </a:xfrm>
          <a:prstGeom prst="triangle">
            <a:avLst/>
          </a:prstGeom>
          <a:solidFill>
            <a:srgbClr val="59595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等腰三角形 24"/>
          <p:cNvSpPr/>
          <p:nvPr/>
        </p:nvSpPr>
        <p:spPr>
          <a:xfrm>
            <a:off x="2082783" y="5663984"/>
            <a:ext cx="434594" cy="374650"/>
          </a:xfrm>
          <a:prstGeom prst="triangle">
            <a:avLst/>
          </a:prstGeom>
          <a:solidFill>
            <a:srgbClr val="70965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等腰三角形 25"/>
          <p:cNvSpPr/>
          <p:nvPr/>
        </p:nvSpPr>
        <p:spPr>
          <a:xfrm>
            <a:off x="664119" y="5631326"/>
            <a:ext cx="368658" cy="317809"/>
          </a:xfrm>
          <a:prstGeom prst="triangle">
            <a:avLst/>
          </a:prstGeom>
          <a:solidFill>
            <a:srgbClr val="A77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a:off x="1198385" y="5354245"/>
            <a:ext cx="291952" cy="251683"/>
          </a:xfrm>
          <a:prstGeom prst="triangle">
            <a:avLst/>
          </a:prstGeom>
          <a:solidFill>
            <a:srgbClr val="76717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a:off x="1911807" y="6167189"/>
            <a:ext cx="209360" cy="180483"/>
          </a:xfrm>
          <a:prstGeom prst="triangle">
            <a:avLst/>
          </a:prstGeom>
          <a:solidFill>
            <a:srgbClr val="A7745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heel(1)">
                                      <p:cBhvr>
                                        <p:cTn id="7" dur="2000"/>
                                        <p:tgtEl>
                                          <p:spTgt spid="7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heel(1)">
                                      <p:cBhvr>
                                        <p:cTn id="16" dur="2000"/>
                                        <p:tgtEl>
                                          <p:spTgt spid="7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heel(1)">
                                      <p:cBhvr>
                                        <p:cTn id="19" dur="2000"/>
                                        <p:tgtEl>
                                          <p:spTgt spid="7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heel(1)">
                                      <p:cBhvr>
                                        <p:cTn id="22" dur="2000"/>
                                        <p:tgtEl>
                                          <p:spTgt spid="7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heel(1)">
                                      <p:cBhvr>
                                        <p:cTn id="25" dur="2000"/>
                                        <p:tgtEl>
                                          <p:spTgt spid="20"/>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5" grpId="0" animBg="1"/>
      <p:bldP spid="72" grpId="0" animBg="1"/>
      <p:bldP spid="74" grpId="0" animBg="1"/>
      <p:bldP spid="75"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8357870" y="4449445"/>
            <a:ext cx="3281680" cy="16129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 name="矩形 1"/>
          <p:cNvSpPr/>
          <p:nvPr/>
        </p:nvSpPr>
        <p:spPr>
          <a:xfrm>
            <a:off x="4288155" y="631825"/>
            <a:ext cx="7555865" cy="332930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407368" y="404664"/>
            <a:ext cx="2232249" cy="577316"/>
            <a:chOff x="1127448" y="667389"/>
            <a:chExt cx="2232249" cy="577316"/>
          </a:xfrm>
        </p:grpSpPr>
        <p:sp>
          <p:nvSpPr>
            <p:cNvPr id="21" name="矩形 20"/>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23" name="文本框 22"/>
            <p:cNvSpPr txBox="1"/>
            <p:nvPr/>
          </p:nvSpPr>
          <p:spPr>
            <a:xfrm>
              <a:off x="1271465" y="694682"/>
              <a:ext cx="2088232"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TWO</a:t>
              </a:r>
              <a:endParaRPr lang="zh-CN" altLang="en-US" sz="2800" dirty="0">
                <a:solidFill>
                  <a:schemeClr val="tx1">
                    <a:lumMod val="85000"/>
                    <a:lumOff val="15000"/>
                  </a:schemeClr>
                </a:solidFill>
                <a:latin typeface="+mj-ea"/>
                <a:ea typeface="+mj-ea"/>
              </a:endParaRPr>
            </a:p>
          </p:txBody>
        </p:sp>
      </p:grpSp>
      <p:pic>
        <p:nvPicPr>
          <p:cNvPr id="3" name="图片 2" descr="WechatIMG332"/>
          <p:cNvPicPr>
            <a:picLocks noChangeAspect="1"/>
          </p:cNvPicPr>
          <p:nvPr/>
        </p:nvPicPr>
        <p:blipFill>
          <a:blip r:embed="rId3"/>
          <a:stretch>
            <a:fillRect/>
          </a:stretch>
        </p:blipFill>
        <p:spPr>
          <a:xfrm>
            <a:off x="551180" y="2447290"/>
            <a:ext cx="7458075" cy="4183380"/>
          </a:xfrm>
          <a:prstGeom prst="rect">
            <a:avLst/>
          </a:prstGeom>
        </p:spPr>
      </p:pic>
      <p:sp>
        <p:nvSpPr>
          <p:cNvPr id="12" name="文本框 11"/>
          <p:cNvSpPr txBox="1"/>
          <p:nvPr/>
        </p:nvSpPr>
        <p:spPr>
          <a:xfrm>
            <a:off x="1087755" y="1025525"/>
            <a:ext cx="10441305" cy="707886"/>
          </a:xfrm>
          <a:prstGeom prst="rect">
            <a:avLst/>
          </a:prstGeom>
          <a:noFill/>
        </p:spPr>
        <p:txBody>
          <a:bodyPr wrap="square" rtlCol="0">
            <a:spAutoFit/>
          </a:bodyPr>
          <a:lstStyle/>
          <a:p>
            <a:pPr algn="r"/>
            <a:r>
              <a:rPr lang="en-US" altLang="zh-CN" sz="4000" b="1" dirty="0">
                <a:solidFill>
                  <a:srgbClr val="FFC000">
                    <a:lumMod val="50000"/>
                  </a:srgbClr>
                </a:solidFill>
                <a:latin typeface="Microsoft YaHei UI" panose="020B0503020204020204" pitchFamily="34" charset="-122"/>
                <a:ea typeface="Microsoft YaHei UI" panose="020B0503020204020204" pitchFamily="34" charset="-122"/>
              </a:rPr>
              <a:t>Number of intern role mentions</a:t>
            </a:r>
            <a:endParaRPr lang="zh-CN" altLang="en-US" sz="40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9" name="文本框 8"/>
          <p:cNvSpPr txBox="1"/>
          <p:nvPr/>
        </p:nvSpPr>
        <p:spPr>
          <a:xfrm>
            <a:off x="8142605" y="4605020"/>
            <a:ext cx="3686810" cy="1229995"/>
          </a:xfrm>
          <a:prstGeom prst="rect">
            <a:avLst/>
          </a:prstGeom>
          <a:noFill/>
        </p:spPr>
        <p:txBody>
          <a:bodyPr wrap="square" rtlCol="0" anchor="t">
            <a:spAutoFit/>
          </a:bodyPr>
          <a:lstStyle/>
          <a:p>
            <a:pPr algn="ctr">
              <a:lnSpc>
                <a:spcPct val="130000"/>
              </a:lnSpc>
            </a:pPr>
            <a:r>
              <a:rPr lang="en-US" altLang="zh-CN" sz="1900" dirty="0">
                <a:solidFill>
                  <a:schemeClr val="bg1"/>
                </a:solidFill>
                <a:sym typeface="+mn-ea"/>
              </a:rPr>
              <a:t>Ding </a:t>
            </a:r>
            <a:r>
              <a:rPr lang="en-US" altLang="zh-CN" sz="1900" dirty="0" err="1">
                <a:solidFill>
                  <a:schemeClr val="bg1"/>
                </a:solidFill>
                <a:sym typeface="+mn-ea"/>
              </a:rPr>
              <a:t>Hui</a:t>
            </a:r>
          </a:p>
          <a:p>
            <a:pPr algn="ctr">
              <a:lnSpc>
                <a:spcPct val="130000"/>
              </a:lnSpc>
            </a:pPr>
            <a:r>
              <a:rPr lang="en-US" altLang="zh-CN" sz="1900" dirty="0" err="1">
                <a:solidFill>
                  <a:schemeClr val="bg1"/>
                </a:solidFill>
                <a:sym typeface="+mn-ea"/>
              </a:rPr>
              <a:t>Wang</a:t>
            </a:r>
            <a:r>
              <a:rPr lang="en-US" altLang="zh-CN" sz="1900" dirty="0">
                <a:solidFill>
                  <a:schemeClr val="bg1"/>
                </a:solidFill>
                <a:sym typeface="+mn-ea"/>
              </a:rPr>
              <a:t> </a:t>
            </a:r>
            <a:r>
              <a:rPr lang="en-US" altLang="zh-CN" sz="1900" dirty="0" err="1">
                <a:solidFill>
                  <a:schemeClr val="bg1"/>
                </a:solidFill>
                <a:sym typeface="+mn-ea"/>
              </a:rPr>
              <a:t>Xiao</a:t>
            </a:r>
          </a:p>
          <a:p>
            <a:pPr algn="ctr">
              <a:lnSpc>
                <a:spcPct val="130000"/>
              </a:lnSpc>
            </a:pPr>
            <a:r>
              <a:rPr lang="en-US" altLang="zh-CN" sz="1900" dirty="0" err="1">
                <a:solidFill>
                  <a:schemeClr val="bg1"/>
                </a:solidFill>
                <a:sym typeface="+mn-ea"/>
              </a:rPr>
              <a:t>Liu</a:t>
            </a:r>
            <a:r>
              <a:rPr lang="en-US" altLang="zh-CN" sz="1900" dirty="0">
                <a:solidFill>
                  <a:schemeClr val="bg1"/>
                </a:solidFill>
                <a:sym typeface="+mn-ea"/>
              </a:rPr>
              <a:t> </a:t>
            </a:r>
            <a:r>
              <a:rPr lang="en-US" altLang="zh-CN" sz="1900" dirty="0" err="1">
                <a:solidFill>
                  <a:schemeClr val="bg1"/>
                </a:solidFill>
                <a:sym typeface="+mn-ea"/>
              </a:rPr>
              <a:t>Yucheng</a:t>
            </a:r>
          </a:p>
        </p:txBody>
      </p:sp>
      <p:sp>
        <p:nvSpPr>
          <p:cNvPr id="10" name="文本框 9"/>
          <p:cNvSpPr txBox="1"/>
          <p:nvPr/>
        </p:nvSpPr>
        <p:spPr>
          <a:xfrm>
            <a:off x="2898140" y="539750"/>
            <a:ext cx="1993174"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Shuang PENG (</a:t>
            </a:r>
            <a:r>
              <a:rPr lang="zh-CN" altLang="en-US" sz="1400" dirty="0">
                <a:solidFill>
                  <a:schemeClr val="tx1">
                    <a:lumMod val="85000"/>
                    <a:lumOff val="15000"/>
                  </a:schemeClr>
                </a:solidFill>
                <a:latin typeface="+mj-ea"/>
                <a:ea typeface="+mj-ea"/>
              </a:rPr>
              <a:t>彭爽</a:t>
            </a:r>
            <a:r>
              <a:rPr lang="en-US" altLang="zh-CN" sz="1400" dirty="0">
                <a:solidFill>
                  <a:schemeClr val="tx1">
                    <a:lumMod val="85000"/>
                    <a:lumOff val="15000"/>
                  </a:schemeClr>
                </a:solidFill>
                <a:latin typeface="+mj-ea"/>
                <a:ea typeface="+mj-ea"/>
              </a:rPr>
              <a:t>)</a:t>
            </a:r>
          </a:p>
        </p:txBody>
      </p:sp>
      <p:grpSp>
        <p:nvGrpSpPr>
          <p:cNvPr id="5" name="组合 4"/>
          <p:cNvGrpSpPr/>
          <p:nvPr/>
        </p:nvGrpSpPr>
        <p:grpSpPr>
          <a:xfrm>
            <a:off x="407368" y="404664"/>
            <a:ext cx="2490470" cy="577316"/>
            <a:chOff x="1127448" y="667389"/>
            <a:chExt cx="2490470" cy="577316"/>
          </a:xfrm>
        </p:grpSpPr>
        <p:sp>
          <p:nvSpPr>
            <p:cNvPr id="6" name="矩形 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文本框 18"/>
            <p:cNvSpPr txBox="1"/>
            <p:nvPr/>
          </p:nvSpPr>
          <p:spPr>
            <a:xfrm>
              <a:off x="1271593" y="694694"/>
              <a:ext cx="234632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THREE</a:t>
              </a:r>
              <a:endParaRPr lang="zh-CN" altLang="en-US" sz="2800" dirty="0">
                <a:solidFill>
                  <a:schemeClr val="tx1">
                    <a:lumMod val="85000"/>
                    <a:lumOff val="15000"/>
                  </a:schemeClr>
                </a:solidFill>
                <a:latin typeface="+mj-ea"/>
                <a:ea typeface="+mj-ea"/>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randombar(horizontal)">
                                      <p:cBhvr>
                                        <p:cTn id="7" dur="500"/>
                                        <p:tgtEl>
                                          <p:spTgt spid="9"/>
                                        </p:tgtEl>
                                      </p:cBhvr>
                                    </p:animEffect>
                                  </p:childTnLst>
                                </p:cTn>
                              </p:par>
                              <p:par>
                                <p:cTn id="8" presetID="5" presetClass="entr" presetSubtype="10" fill="hold" grpId="1"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checkerboard(across)">
                                      <p:cBhvr>
                                        <p:cTn id="10" dur="500"/>
                                        <p:tgtEl>
                                          <p:spTgt spid="29"/>
                                        </p:tgtEl>
                                      </p:cBhvr>
                                    </p:animEffect>
                                  </p:childTnLst>
                                </p:cTn>
                              </p:par>
                              <p:par>
                                <p:cTn id="11" presetID="21" presetClass="entr" presetSubtype="1" fill="hold" grpId="2"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heel(1)">
                                      <p:cBhvr>
                                        <p:cTn id="13" dur="2000"/>
                                        <p:tgtEl>
                                          <p:spTgt spid="29"/>
                                        </p:tgtEl>
                                      </p:cBhvr>
                                    </p:animEffect>
                                  </p:childTnLst>
                                </p:cTn>
                              </p:par>
                              <p:par>
                                <p:cTn id="14" presetID="21" presetClass="entr" presetSubtype="1"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heel(1)">
                                      <p:cBhvr>
                                        <p:cTn id="16" dur="2000"/>
                                        <p:tgtEl>
                                          <p:spTgt spid="3"/>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heel(1)">
                                      <p:cBhvr>
                                        <p:cTn id="19" dur="2000"/>
                                        <p:tgtEl>
                                          <p:spTgt spid="12"/>
                                        </p:tgtEl>
                                      </p:cBhvr>
                                    </p:animEffect>
                                  </p:childTnLst>
                                </p:cTn>
                              </p:par>
                              <p:par>
                                <p:cTn id="20" presetID="21" presetClass="entr" presetSubtype="1" fill="hold" grpId="1"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heel(1)">
                                      <p:cBhvr>
                                        <p:cTn id="22"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bldLvl="0" animBg="1"/>
      <p:bldP spid="29" grpId="2" animBg="1"/>
      <p:bldP spid="12" grpId="0"/>
      <p:bldP spid="9" grpId="0"/>
      <p:bldP spid="9"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407368" y="404664"/>
            <a:ext cx="2490470" cy="577316"/>
            <a:chOff x="1127448" y="667389"/>
            <a:chExt cx="2490470" cy="577316"/>
          </a:xfrm>
        </p:grpSpPr>
        <p:sp>
          <p:nvSpPr>
            <p:cNvPr id="6" name="矩形 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文本框 18"/>
            <p:cNvSpPr txBox="1"/>
            <p:nvPr/>
          </p:nvSpPr>
          <p:spPr>
            <a:xfrm>
              <a:off x="1271593" y="694694"/>
              <a:ext cx="234632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THREE</a:t>
              </a:r>
              <a:endParaRPr lang="zh-CN" altLang="en-US" sz="2800" dirty="0">
                <a:solidFill>
                  <a:schemeClr val="tx1">
                    <a:lumMod val="85000"/>
                    <a:lumOff val="15000"/>
                  </a:schemeClr>
                </a:solidFill>
                <a:latin typeface="+mj-ea"/>
                <a:ea typeface="+mj-ea"/>
              </a:endParaRPr>
            </a:p>
          </p:txBody>
        </p:sp>
      </p:grpSp>
      <p:sp>
        <p:nvSpPr>
          <p:cNvPr id="21" name="矩形 20"/>
          <p:cNvSpPr/>
          <p:nvPr/>
        </p:nvSpPr>
        <p:spPr>
          <a:xfrm>
            <a:off x="956945" y="3843020"/>
            <a:ext cx="9734550" cy="26009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7070" y="3106420"/>
            <a:ext cx="3976370" cy="645160"/>
          </a:xfrm>
          <a:prstGeom prst="rect">
            <a:avLst/>
          </a:prstGeom>
        </p:spPr>
        <p:txBody>
          <a:bodyPr wrap="square">
            <a:spAutoFit/>
          </a:bodyPr>
          <a:lstStyle/>
          <a:p>
            <a:pPr eaLnBrk="1" hangingPunct="1">
              <a:defRPr/>
            </a:pPr>
            <a:r>
              <a:rPr lang="zh-CN" altLang="en-US" dirty="0">
                <a:solidFill>
                  <a:schemeClr val="bg1"/>
                </a:solidFill>
                <a:latin typeface="+mj-ea"/>
                <a:ea typeface="+mj-ea"/>
              </a:rPr>
              <a:t>这张图调整成为了透明的，讨论一下效果，看看是用什么比较合适。</a:t>
            </a:r>
          </a:p>
        </p:txBody>
      </p:sp>
      <p:pic>
        <p:nvPicPr>
          <p:cNvPr id="3" name="图片 2" descr="Hui DING"/>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991860" y="431800"/>
            <a:ext cx="5079365" cy="5079365"/>
          </a:xfrm>
          <a:prstGeom prst="rect">
            <a:avLst/>
          </a:prstGeom>
        </p:spPr>
      </p:pic>
      <p:sp>
        <p:nvSpPr>
          <p:cNvPr id="12" name="文本框 11"/>
          <p:cNvSpPr txBox="1"/>
          <p:nvPr/>
        </p:nvSpPr>
        <p:spPr>
          <a:xfrm>
            <a:off x="-1680845" y="5798820"/>
            <a:ext cx="12191365" cy="645160"/>
          </a:xfrm>
          <a:prstGeom prst="rect">
            <a:avLst/>
          </a:prstGeom>
          <a:noFill/>
        </p:spPr>
        <p:txBody>
          <a:bodyPr wrap="square" rtlCol="0">
            <a:spAutoFit/>
          </a:bodyPr>
          <a:lstStyle/>
          <a:p>
            <a:pPr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Barrage Word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Cloud of Hui D</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ING</a:t>
            </a:r>
            <a:endPar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7" name="矩形 6"/>
          <p:cNvSpPr/>
          <p:nvPr/>
        </p:nvSpPr>
        <p:spPr>
          <a:xfrm>
            <a:off x="31750" y="2604770"/>
            <a:ext cx="51689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376555" y="28035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87070" y="2959100"/>
            <a:ext cx="3686810" cy="1989455"/>
          </a:xfrm>
          <a:prstGeom prst="rect">
            <a:avLst/>
          </a:prstGeom>
          <a:noFill/>
        </p:spPr>
        <p:txBody>
          <a:bodyPr wrap="square" rtlCol="0" anchor="t">
            <a:spAutoFit/>
          </a:bodyPr>
          <a:lstStyle/>
          <a:p>
            <a:pPr algn="ctr">
              <a:lnSpc>
                <a:spcPct val="130000"/>
              </a:lnSpc>
            </a:pPr>
            <a:r>
              <a:rPr lang="zh-CN" altLang="en-US" sz="1900" dirty="0">
                <a:solidFill>
                  <a:schemeClr val="bg1"/>
                </a:solidFill>
              </a:rPr>
              <a:t>Come on</a:t>
            </a:r>
          </a:p>
          <a:p>
            <a:pPr algn="ctr">
              <a:lnSpc>
                <a:spcPct val="130000"/>
              </a:lnSpc>
            </a:pPr>
            <a:r>
              <a:rPr lang="en-US" altLang="zh-CN" sz="1900" dirty="0">
                <a:solidFill>
                  <a:schemeClr val="bg1"/>
                </a:solidFill>
              </a:rPr>
              <a:t>L</a:t>
            </a:r>
            <a:r>
              <a:rPr lang="zh-CN" altLang="en-US" sz="1900" dirty="0">
                <a:solidFill>
                  <a:schemeClr val="bg1"/>
                </a:solidFill>
              </a:rPr>
              <a:t>ike</a:t>
            </a:r>
          </a:p>
          <a:p>
            <a:pPr algn="ctr">
              <a:lnSpc>
                <a:spcPct val="130000"/>
              </a:lnSpc>
            </a:pPr>
            <a:r>
              <a:rPr lang="en-US" altLang="zh-CN" sz="1900" dirty="0">
                <a:solidFill>
                  <a:schemeClr val="bg1"/>
                </a:solidFill>
              </a:rPr>
              <a:t>L</a:t>
            </a:r>
            <a:r>
              <a:rPr lang="zh-CN" altLang="en-US" sz="1900" dirty="0">
                <a:solidFill>
                  <a:schemeClr val="bg1"/>
                </a:solidFill>
              </a:rPr>
              <a:t>ook </a:t>
            </a:r>
            <a:r>
              <a:rPr lang="en-US" altLang="zh-CN" sz="1900" dirty="0">
                <a:solidFill>
                  <a:schemeClr val="bg1"/>
                </a:solidFill>
              </a:rPr>
              <a:t>G</a:t>
            </a:r>
            <a:r>
              <a:rPr lang="zh-CN" altLang="en-US" sz="1900" dirty="0">
                <a:solidFill>
                  <a:schemeClr val="bg1"/>
                </a:solidFill>
              </a:rPr>
              <a:t>ood</a:t>
            </a:r>
          </a:p>
          <a:p>
            <a:pPr algn="ctr">
              <a:lnSpc>
                <a:spcPct val="130000"/>
              </a:lnSpc>
            </a:pPr>
            <a:r>
              <a:rPr lang="en-US" altLang="zh-CN" sz="1900" dirty="0">
                <a:solidFill>
                  <a:schemeClr val="bg1"/>
                </a:solidFill>
              </a:rPr>
              <a:t>S</a:t>
            </a:r>
            <a:r>
              <a:rPr lang="zh-CN" altLang="en-US" sz="1900" dirty="0">
                <a:solidFill>
                  <a:schemeClr val="bg1"/>
                </a:solidFill>
              </a:rPr>
              <a:t>upport</a:t>
            </a:r>
            <a:endParaRPr lang="zh-CN" altLang="en-US" sz="1900" dirty="0"/>
          </a:p>
          <a:p>
            <a:pPr algn="l">
              <a:lnSpc>
                <a:spcPct val="130000"/>
              </a:lnSpc>
            </a:pPr>
            <a:endParaRPr lang="zh-CN" altLang="en-US" sz="1900" dirty="0">
              <a:solidFill>
                <a:schemeClr val="bg1"/>
              </a:solidFill>
              <a:sym typeface="+mn-ea"/>
            </a:endParaRPr>
          </a:p>
        </p:txBody>
      </p:sp>
      <p:sp>
        <p:nvSpPr>
          <p:cNvPr id="10" name="文本框 9"/>
          <p:cNvSpPr txBox="1"/>
          <p:nvPr/>
        </p:nvSpPr>
        <p:spPr>
          <a:xfrm>
            <a:off x="2898140" y="554264"/>
            <a:ext cx="2094774"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Shuang PENG (</a:t>
            </a:r>
            <a:r>
              <a:rPr lang="zh-CN" altLang="en-US" sz="1400" dirty="0">
                <a:solidFill>
                  <a:schemeClr val="tx1">
                    <a:lumMod val="85000"/>
                    <a:lumOff val="15000"/>
                  </a:schemeClr>
                </a:solidFill>
                <a:latin typeface="+mj-ea"/>
                <a:ea typeface="+mj-ea"/>
              </a:rPr>
              <a:t>彭爽</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par>
                                <p:cTn id="17" presetID="16" presetClass="entr" presetSubtype="21" fill="hold" grpId="2"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barn(inVertical)">
                                      <p:cBhvr>
                                        <p:cTn id="19" dur="500"/>
                                        <p:tgtEl>
                                          <p:spTgt spid="8"/>
                                        </p:tgtEl>
                                      </p:cBhvr>
                                    </p:animEffect>
                                  </p:childTnLst>
                                </p:cTn>
                              </p:par>
                              <p:par>
                                <p:cTn id="20" presetID="16" presetClass="entr" presetSubtype="21" fill="hold" grpId="1"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par>
                                <p:cTn id="23" presetID="16" presetClass="entr" presetSubtype="21"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arn(inVertical)">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p:bldP spid="8" grpId="1" bldLvl="0" animBg="1"/>
      <p:bldP spid="8" grpId="2" animBg="1"/>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87070" y="3843020"/>
            <a:ext cx="10004425" cy="26009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07368" y="404664"/>
            <a:ext cx="2490470" cy="577316"/>
            <a:chOff x="1127448" y="667389"/>
            <a:chExt cx="2490470" cy="577316"/>
          </a:xfrm>
        </p:grpSpPr>
        <p:sp>
          <p:nvSpPr>
            <p:cNvPr id="6" name="矩形 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文本框 18"/>
            <p:cNvSpPr txBox="1"/>
            <p:nvPr/>
          </p:nvSpPr>
          <p:spPr>
            <a:xfrm>
              <a:off x="1271593" y="694694"/>
              <a:ext cx="234632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THREE</a:t>
              </a:r>
              <a:endParaRPr lang="zh-CN" altLang="en-US" sz="2800" dirty="0">
                <a:solidFill>
                  <a:schemeClr val="tx1">
                    <a:lumMod val="85000"/>
                    <a:lumOff val="15000"/>
                  </a:schemeClr>
                </a:solidFill>
                <a:latin typeface="+mj-ea"/>
                <a:ea typeface="+mj-ea"/>
              </a:endParaRPr>
            </a:p>
          </p:txBody>
        </p:sp>
      </p:grpSp>
      <p:sp>
        <p:nvSpPr>
          <p:cNvPr id="22" name="矩形 21"/>
          <p:cNvSpPr/>
          <p:nvPr/>
        </p:nvSpPr>
        <p:spPr>
          <a:xfrm>
            <a:off x="687070" y="3106420"/>
            <a:ext cx="3976370" cy="645160"/>
          </a:xfrm>
          <a:prstGeom prst="rect">
            <a:avLst/>
          </a:prstGeom>
        </p:spPr>
        <p:txBody>
          <a:bodyPr wrap="square">
            <a:spAutoFit/>
          </a:bodyPr>
          <a:lstStyle/>
          <a:p>
            <a:pPr eaLnBrk="1" hangingPunct="1">
              <a:defRPr/>
            </a:pPr>
            <a:r>
              <a:rPr lang="zh-CN" altLang="en-US" dirty="0">
                <a:solidFill>
                  <a:schemeClr val="bg1"/>
                </a:solidFill>
                <a:latin typeface="+mj-ea"/>
                <a:ea typeface="+mj-ea"/>
              </a:rPr>
              <a:t>这张图调整成为了透明的，讨论一下效果，看看是用什么比较合适。</a:t>
            </a:r>
          </a:p>
        </p:txBody>
      </p:sp>
      <p:pic>
        <p:nvPicPr>
          <p:cNvPr id="3" name="图片 2" descr="QiuYi ZHAN"/>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878830" y="404495"/>
            <a:ext cx="5079365" cy="5079365"/>
          </a:xfrm>
          <a:prstGeom prst="rect">
            <a:avLst/>
          </a:prstGeom>
        </p:spPr>
      </p:pic>
      <p:sp>
        <p:nvSpPr>
          <p:cNvPr id="12" name="文本框 11"/>
          <p:cNvSpPr txBox="1"/>
          <p:nvPr/>
        </p:nvSpPr>
        <p:spPr>
          <a:xfrm>
            <a:off x="-1501140" y="5626735"/>
            <a:ext cx="12192635" cy="645160"/>
          </a:xfrm>
          <a:prstGeom prst="rect">
            <a:avLst/>
          </a:prstGeom>
          <a:noFill/>
        </p:spPr>
        <p:txBody>
          <a:bodyPr wrap="square" rtlCol="0">
            <a:spAutoFit/>
          </a:bodyPr>
          <a:lstStyle/>
          <a:p>
            <a:pPr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Barrage Word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Cloud of Qiuyi </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ZHAN</a:t>
            </a:r>
            <a:endPar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8" name="矩形 7"/>
          <p:cNvSpPr/>
          <p:nvPr/>
        </p:nvSpPr>
        <p:spPr>
          <a:xfrm>
            <a:off x="31750" y="2604770"/>
            <a:ext cx="51689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376555" y="28035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05155" y="3144520"/>
            <a:ext cx="3686810" cy="1609725"/>
          </a:xfrm>
          <a:prstGeom prst="rect">
            <a:avLst/>
          </a:prstGeom>
          <a:noFill/>
        </p:spPr>
        <p:txBody>
          <a:bodyPr wrap="square" rtlCol="0" anchor="t">
            <a:spAutoFit/>
          </a:bodyPr>
          <a:lstStyle/>
          <a:p>
            <a:pPr algn="ctr">
              <a:lnSpc>
                <a:spcPct val="130000"/>
              </a:lnSpc>
            </a:pPr>
            <a:r>
              <a:rPr lang="en-US" altLang="zh-CN" sz="1900" dirty="0">
                <a:solidFill>
                  <a:schemeClr val="bg1"/>
                </a:solidFill>
                <a:effectLst/>
                <a:sym typeface="+mn-ea"/>
              </a:rPr>
              <a:t>Beautiful</a:t>
            </a:r>
          </a:p>
          <a:p>
            <a:pPr algn="ctr">
              <a:lnSpc>
                <a:spcPct val="130000"/>
              </a:lnSpc>
            </a:pPr>
            <a:r>
              <a:rPr lang="en-US" altLang="zh-CN" sz="1900" dirty="0">
                <a:solidFill>
                  <a:schemeClr val="bg1"/>
                </a:solidFill>
                <a:effectLst/>
                <a:sym typeface="+mn-ea"/>
              </a:rPr>
              <a:t>Liu </a:t>
            </a:r>
            <a:r>
              <a:rPr lang="en-US" altLang="zh-CN" sz="1900" dirty="0" err="1">
                <a:solidFill>
                  <a:schemeClr val="bg1"/>
                </a:solidFill>
                <a:effectLst/>
                <a:sym typeface="+mn-ea"/>
              </a:rPr>
              <a:t>Yifei</a:t>
            </a:r>
          </a:p>
          <a:p>
            <a:pPr algn="ctr">
              <a:lnSpc>
                <a:spcPct val="130000"/>
              </a:lnSpc>
            </a:pPr>
            <a:r>
              <a:rPr lang="en-US" altLang="zh-CN" sz="1900" dirty="0">
                <a:solidFill>
                  <a:schemeClr val="bg1"/>
                </a:solidFill>
                <a:effectLst/>
                <a:sym typeface="+mn-ea"/>
              </a:rPr>
              <a:t>Good-Looking</a:t>
            </a:r>
            <a:endParaRPr lang="zh-CN" altLang="en-US" sz="1900" dirty="0"/>
          </a:p>
          <a:p>
            <a:pPr algn="l">
              <a:lnSpc>
                <a:spcPct val="130000"/>
              </a:lnSpc>
            </a:pPr>
            <a:endParaRPr lang="zh-CN" altLang="en-US" sz="1900" dirty="0">
              <a:solidFill>
                <a:schemeClr val="bg1"/>
              </a:solidFill>
              <a:sym typeface="+mn-ea"/>
            </a:endParaRPr>
          </a:p>
        </p:txBody>
      </p:sp>
      <p:sp>
        <p:nvSpPr>
          <p:cNvPr id="10" name="文本框 9"/>
          <p:cNvSpPr txBox="1"/>
          <p:nvPr/>
        </p:nvSpPr>
        <p:spPr>
          <a:xfrm>
            <a:off x="2898139" y="539750"/>
            <a:ext cx="2036717"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Shuang PENG (</a:t>
            </a:r>
            <a:r>
              <a:rPr lang="zh-CN" altLang="en-US" sz="1400" dirty="0">
                <a:solidFill>
                  <a:schemeClr val="tx1">
                    <a:lumMod val="85000"/>
                    <a:lumOff val="15000"/>
                  </a:schemeClr>
                </a:solidFill>
                <a:latin typeface="+mj-ea"/>
                <a:ea typeface="+mj-ea"/>
              </a:rPr>
              <a:t>彭爽</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2" presetClass="entr" presetSubtype="4"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p:tgtEl>
                                          <p:spTgt spid="4"/>
                                        </p:tgtEl>
                                        <p:attrNameLst>
                                          <p:attrName>ppt_y</p:attrName>
                                        </p:attrNameLst>
                                      </p:cBhvr>
                                      <p:tavLst>
                                        <p:tav tm="0">
                                          <p:val>
                                            <p:strVal val="#ppt_y+#ppt_h*1.125000"/>
                                          </p:val>
                                        </p:tav>
                                        <p:tav tm="100000">
                                          <p:val>
                                            <p:strVal val="#ppt_y"/>
                                          </p:val>
                                        </p:tav>
                                      </p:tavLst>
                                    </p:anim>
                                    <p:animEffect transition="in" filter="wipe(up)">
                                      <p:cBhvr>
                                        <p:cTn id="14" dur="500"/>
                                        <p:tgtEl>
                                          <p:spTgt spid="4"/>
                                        </p:tgtEl>
                                      </p:cBhvr>
                                    </p:animEffect>
                                  </p:childTnLst>
                                </p:cTn>
                              </p:par>
                              <p:par>
                                <p:cTn id="15" presetID="12" presetClass="entr" presetSubtype="4"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p:tgtEl>
                                          <p:spTgt spid="22"/>
                                        </p:tgtEl>
                                        <p:attrNameLst>
                                          <p:attrName>ppt_y</p:attrName>
                                        </p:attrNameLst>
                                      </p:cBhvr>
                                      <p:tavLst>
                                        <p:tav tm="0">
                                          <p:val>
                                            <p:strVal val="#ppt_y+#ppt_h*1.125000"/>
                                          </p:val>
                                        </p:tav>
                                        <p:tav tm="100000">
                                          <p:val>
                                            <p:strVal val="#ppt_y"/>
                                          </p:val>
                                        </p:tav>
                                      </p:tavLst>
                                    </p:anim>
                                    <p:animEffect transition="in" filter="wipe(up)">
                                      <p:cBhvr>
                                        <p:cTn id="18" dur="500"/>
                                        <p:tgtEl>
                                          <p:spTgt spid="22"/>
                                        </p:tgtEl>
                                      </p:cBhvr>
                                    </p:animEffect>
                                  </p:childTnLst>
                                </p:cTn>
                              </p:par>
                              <p:par>
                                <p:cTn id="19" presetID="12" presetClass="entr" presetSubtype="4"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p:tgtEl>
                                          <p:spTgt spid="8"/>
                                        </p:tgtEl>
                                        <p:attrNameLst>
                                          <p:attrName>ppt_y</p:attrName>
                                        </p:attrNameLst>
                                      </p:cBhvr>
                                      <p:tavLst>
                                        <p:tav tm="0">
                                          <p:val>
                                            <p:strVal val="#ppt_y+#ppt_h*1.125000"/>
                                          </p:val>
                                        </p:tav>
                                        <p:tav tm="100000">
                                          <p:val>
                                            <p:strVal val="#ppt_y"/>
                                          </p:val>
                                        </p:tav>
                                      </p:tavLst>
                                    </p:anim>
                                    <p:animEffect transition="in" filter="wipe(up)">
                                      <p:cBhvr>
                                        <p:cTn id="22" dur="500"/>
                                        <p:tgtEl>
                                          <p:spTgt spid="8"/>
                                        </p:tgtEl>
                                      </p:cBhvr>
                                    </p:animEffect>
                                  </p:childTnLst>
                                </p:cTn>
                              </p:par>
                              <p:par>
                                <p:cTn id="23" presetID="12" presetClass="entr" presetSubtype="4" fill="hold" grpId="2"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p:tgtEl>
                                          <p:spTgt spid="9"/>
                                        </p:tgtEl>
                                        <p:attrNameLst>
                                          <p:attrName>ppt_y</p:attrName>
                                        </p:attrNameLst>
                                      </p:cBhvr>
                                      <p:tavLst>
                                        <p:tav tm="0">
                                          <p:val>
                                            <p:strVal val="#ppt_y+#ppt_h*1.125000"/>
                                          </p:val>
                                        </p:tav>
                                        <p:tav tm="100000">
                                          <p:val>
                                            <p:strVal val="#ppt_y"/>
                                          </p:val>
                                        </p:tav>
                                      </p:tavLst>
                                    </p:anim>
                                    <p:animEffect transition="in" filter="wipe(up)">
                                      <p:cBhvr>
                                        <p:cTn id="26" dur="500"/>
                                        <p:tgtEl>
                                          <p:spTgt spid="9"/>
                                        </p:tgtEl>
                                      </p:cBhvr>
                                    </p:animEffect>
                                  </p:childTnLst>
                                </p:cTn>
                              </p:par>
                              <p:par>
                                <p:cTn id="27" presetID="12" presetClass="entr" presetSubtype="4" fill="hold" grpId="1"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p:tgtEl>
                                          <p:spTgt spid="13"/>
                                        </p:tgtEl>
                                        <p:attrNameLst>
                                          <p:attrName>ppt_y</p:attrName>
                                        </p:attrNameLst>
                                      </p:cBhvr>
                                      <p:tavLst>
                                        <p:tav tm="0">
                                          <p:val>
                                            <p:strVal val="#ppt_y+#ppt_h*1.125000"/>
                                          </p:val>
                                        </p:tav>
                                        <p:tav tm="100000">
                                          <p:val>
                                            <p:strVal val="#ppt_y"/>
                                          </p:val>
                                        </p:tav>
                                      </p:tavLst>
                                    </p:anim>
                                    <p:animEffect transition="in" filter="wipe(up)">
                                      <p:cBhvr>
                                        <p:cTn id="30" dur="500"/>
                                        <p:tgtEl>
                                          <p:spTgt spid="13"/>
                                        </p:tgtEl>
                                      </p:cBhvr>
                                    </p:animEffect>
                                  </p:childTnLst>
                                </p:cTn>
                              </p:par>
                              <p:par>
                                <p:cTn id="31" presetID="12" presetClass="entr" presetSubtype="4" fill="hold" nodeType="withEffect">
                                  <p:stCondLst>
                                    <p:cond delay="0"/>
                                  </p:stCondLst>
                                  <p:childTnLst>
                                    <p:set>
                                      <p:cBhvr>
                                        <p:cTn id="32" dur="1" fill="hold">
                                          <p:stCondLst>
                                            <p:cond delay="0"/>
                                          </p:stCondLst>
                                        </p:cTn>
                                        <p:tgtEl>
                                          <p:spTgt spid="3"/>
                                        </p:tgtEl>
                                        <p:attrNameLst>
                                          <p:attrName>style.visibility</p:attrName>
                                        </p:attrNameLst>
                                      </p:cBhvr>
                                      <p:to>
                                        <p:strVal val="visible"/>
                                      </p:to>
                                    </p:set>
                                    <p:anim calcmode="lin" valueType="num">
                                      <p:cBhvr additive="base">
                                        <p:cTn id="33" dur="500"/>
                                        <p:tgtEl>
                                          <p:spTgt spid="3"/>
                                        </p:tgtEl>
                                        <p:attrNameLst>
                                          <p:attrName>ppt_y</p:attrName>
                                        </p:attrNameLst>
                                      </p:cBhvr>
                                      <p:tavLst>
                                        <p:tav tm="0">
                                          <p:val>
                                            <p:strVal val="#ppt_y+#ppt_h*1.125000"/>
                                          </p:val>
                                        </p:tav>
                                        <p:tav tm="100000">
                                          <p:val>
                                            <p:strVal val="#ppt_y"/>
                                          </p:val>
                                        </p:tav>
                                      </p:tavLst>
                                    </p:anim>
                                    <p:animEffect transition="in" filter="wipe(up)">
                                      <p:cBhvr>
                                        <p:cTn id="3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8" grpId="0" animBg="1"/>
      <p:bldP spid="9" grpId="1" bldLvl="0" animBg="1"/>
      <p:bldP spid="9" grpId="2" animBg="1"/>
      <p:bldP spid="13" grpId="0"/>
      <p:bldP spid="1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8050" y="3843020"/>
            <a:ext cx="9995535" cy="26009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07368" y="404664"/>
            <a:ext cx="2490470" cy="577316"/>
            <a:chOff x="1127448" y="667389"/>
            <a:chExt cx="2490470" cy="577316"/>
          </a:xfrm>
        </p:grpSpPr>
        <p:sp>
          <p:nvSpPr>
            <p:cNvPr id="6" name="矩形 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文本框 18"/>
            <p:cNvSpPr txBox="1"/>
            <p:nvPr/>
          </p:nvSpPr>
          <p:spPr>
            <a:xfrm>
              <a:off x="1271593" y="694694"/>
              <a:ext cx="234632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THREE</a:t>
              </a:r>
              <a:endParaRPr lang="zh-CN" altLang="en-US" sz="2800" dirty="0">
                <a:solidFill>
                  <a:schemeClr val="tx1">
                    <a:lumMod val="85000"/>
                    <a:lumOff val="15000"/>
                  </a:schemeClr>
                </a:solidFill>
                <a:latin typeface="+mj-ea"/>
                <a:ea typeface="+mj-ea"/>
              </a:endParaRPr>
            </a:p>
          </p:txBody>
        </p:sp>
      </p:grpSp>
      <p:pic>
        <p:nvPicPr>
          <p:cNvPr id="3" name="图片 2" descr="Xiao WANG"/>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5941695" y="404495"/>
            <a:ext cx="5079365" cy="5079365"/>
          </a:xfrm>
          <a:prstGeom prst="rect">
            <a:avLst/>
          </a:prstGeom>
        </p:spPr>
      </p:pic>
      <p:sp>
        <p:nvSpPr>
          <p:cNvPr id="12" name="文本框 11"/>
          <p:cNvSpPr txBox="1"/>
          <p:nvPr/>
        </p:nvSpPr>
        <p:spPr>
          <a:xfrm>
            <a:off x="-1400810" y="5621655"/>
            <a:ext cx="12304395" cy="645160"/>
          </a:xfrm>
          <a:prstGeom prst="rect">
            <a:avLst/>
          </a:prstGeom>
          <a:noFill/>
        </p:spPr>
        <p:txBody>
          <a:bodyPr wrap="square" rtlCol="0">
            <a:spAutoFit/>
          </a:bodyPr>
          <a:lstStyle/>
          <a:p>
            <a:pPr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Barrage Word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Cloud of </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Xiao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W</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ANG</a:t>
            </a:r>
            <a:endPar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8" name="矩形 7"/>
          <p:cNvSpPr/>
          <p:nvPr/>
        </p:nvSpPr>
        <p:spPr>
          <a:xfrm>
            <a:off x="31750" y="2604770"/>
            <a:ext cx="51689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376555" y="28035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23570" y="3037840"/>
            <a:ext cx="3686810" cy="1989455"/>
          </a:xfrm>
          <a:prstGeom prst="rect">
            <a:avLst/>
          </a:prstGeom>
          <a:noFill/>
        </p:spPr>
        <p:txBody>
          <a:bodyPr wrap="square" rtlCol="0" anchor="t">
            <a:spAutoFit/>
          </a:bodyPr>
          <a:lstStyle/>
          <a:p>
            <a:pPr algn="ctr">
              <a:lnSpc>
                <a:spcPct val="130000"/>
              </a:lnSpc>
            </a:pPr>
            <a:r>
              <a:rPr lang="en-US" altLang="zh-CN" sz="1900" dirty="0">
                <a:solidFill>
                  <a:schemeClr val="bg1"/>
                </a:solidFill>
                <a:effectLst/>
                <a:sym typeface="+mn-ea"/>
              </a:rPr>
              <a:t>The Top University Stanford    </a:t>
            </a:r>
          </a:p>
          <a:p>
            <a:pPr algn="ctr">
              <a:lnSpc>
                <a:spcPct val="130000"/>
              </a:lnSpc>
            </a:pPr>
            <a:r>
              <a:rPr lang="en-US" altLang="zh-CN" sz="1900" dirty="0">
                <a:solidFill>
                  <a:schemeClr val="bg1"/>
                </a:solidFill>
                <a:effectLst/>
                <a:sym typeface="+mn-ea"/>
              </a:rPr>
              <a:t>A Two-Sided Situation  </a:t>
            </a:r>
          </a:p>
          <a:p>
            <a:pPr algn="ctr">
              <a:lnSpc>
                <a:spcPct val="130000"/>
              </a:lnSpc>
            </a:pPr>
            <a:r>
              <a:rPr lang="en-US" altLang="zh-CN" sz="1900" dirty="0">
                <a:solidFill>
                  <a:schemeClr val="bg1"/>
                </a:solidFill>
                <a:effectLst/>
                <a:sym typeface="+mn-ea"/>
              </a:rPr>
              <a:t>Good </a:t>
            </a:r>
          </a:p>
          <a:p>
            <a:pPr algn="ctr">
              <a:lnSpc>
                <a:spcPct val="130000"/>
              </a:lnSpc>
            </a:pPr>
            <a:r>
              <a:rPr lang="en-US" altLang="zh-CN" sz="1900" dirty="0">
                <a:solidFill>
                  <a:schemeClr val="bg1"/>
                </a:solidFill>
                <a:effectLst/>
                <a:sym typeface="+mn-ea"/>
              </a:rPr>
              <a:t>Versailles</a:t>
            </a:r>
            <a:endParaRPr lang="zh-CN" altLang="en-US" sz="1900" dirty="0">
              <a:solidFill>
                <a:schemeClr val="bg1"/>
              </a:solidFill>
            </a:endParaRPr>
          </a:p>
          <a:p>
            <a:pPr algn="l">
              <a:lnSpc>
                <a:spcPct val="130000"/>
              </a:lnSpc>
            </a:pPr>
            <a:endParaRPr lang="zh-CN" altLang="en-US" sz="1900" dirty="0">
              <a:solidFill>
                <a:schemeClr val="bg1"/>
              </a:solidFill>
              <a:sym typeface="+mn-ea"/>
            </a:endParaRPr>
          </a:p>
        </p:txBody>
      </p:sp>
      <p:sp>
        <p:nvSpPr>
          <p:cNvPr id="7" name="文本框 6"/>
          <p:cNvSpPr txBox="1"/>
          <p:nvPr/>
        </p:nvSpPr>
        <p:spPr>
          <a:xfrm>
            <a:off x="2898140" y="539750"/>
            <a:ext cx="1799590"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Shuang PENG (</a:t>
            </a:r>
            <a:r>
              <a:rPr lang="zh-CN" altLang="en-US" sz="1400" dirty="0">
                <a:solidFill>
                  <a:schemeClr val="tx1">
                    <a:lumMod val="85000"/>
                    <a:lumOff val="15000"/>
                  </a:schemeClr>
                </a:solidFill>
                <a:latin typeface="+mj-ea"/>
                <a:ea typeface="+mj-ea"/>
              </a:rPr>
              <a:t>彭爽</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2"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grpId="1"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arn(inVertic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9" grpId="1" bldLvl="0" animBg="1"/>
      <p:bldP spid="9" grpId="2" animBg="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857885" y="3843020"/>
            <a:ext cx="9996170" cy="26009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07368" y="404664"/>
            <a:ext cx="2490470" cy="577316"/>
            <a:chOff x="1127448" y="667389"/>
            <a:chExt cx="2490470" cy="577316"/>
          </a:xfrm>
        </p:grpSpPr>
        <p:sp>
          <p:nvSpPr>
            <p:cNvPr id="6" name="矩形 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文本框 18"/>
            <p:cNvSpPr txBox="1"/>
            <p:nvPr/>
          </p:nvSpPr>
          <p:spPr>
            <a:xfrm>
              <a:off x="1271593" y="694694"/>
              <a:ext cx="234632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THREE</a:t>
              </a:r>
              <a:endParaRPr lang="zh-CN" altLang="en-US" sz="2800" dirty="0">
                <a:solidFill>
                  <a:schemeClr val="tx1">
                    <a:lumMod val="85000"/>
                    <a:lumOff val="15000"/>
                  </a:schemeClr>
                </a:solidFill>
                <a:latin typeface="+mj-ea"/>
                <a:ea typeface="+mj-ea"/>
              </a:endParaRPr>
            </a:p>
          </p:txBody>
        </p:sp>
      </p:grpSp>
      <p:pic>
        <p:nvPicPr>
          <p:cNvPr id="3" name="图片 2" descr="YiXuan ZHU"/>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105525" y="404495"/>
            <a:ext cx="5079365" cy="5079365"/>
          </a:xfrm>
          <a:prstGeom prst="rect">
            <a:avLst/>
          </a:prstGeom>
        </p:spPr>
      </p:pic>
      <p:sp>
        <p:nvSpPr>
          <p:cNvPr id="12" name="文本框 11"/>
          <p:cNvSpPr txBox="1"/>
          <p:nvPr/>
        </p:nvSpPr>
        <p:spPr>
          <a:xfrm>
            <a:off x="583565" y="5622290"/>
            <a:ext cx="10264140" cy="646331"/>
          </a:xfrm>
          <a:prstGeom prst="rect">
            <a:avLst/>
          </a:prstGeom>
          <a:noFill/>
        </p:spPr>
        <p:txBody>
          <a:bodyPr wrap="square" rtlCol="0">
            <a:spAutoFit/>
          </a:bodyPr>
          <a:lstStyle/>
          <a:p>
            <a:pPr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Barrage Word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Cloud of Yixuan </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ZHU</a:t>
            </a:r>
            <a:endPar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7" name="矩形 6"/>
          <p:cNvSpPr/>
          <p:nvPr/>
        </p:nvSpPr>
        <p:spPr>
          <a:xfrm>
            <a:off x="31750" y="2604770"/>
            <a:ext cx="51689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376555" y="28035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72770" y="3398520"/>
            <a:ext cx="3686810" cy="1229995"/>
          </a:xfrm>
          <a:prstGeom prst="rect">
            <a:avLst/>
          </a:prstGeom>
          <a:noFill/>
        </p:spPr>
        <p:txBody>
          <a:bodyPr wrap="square" rtlCol="0" anchor="t">
            <a:spAutoFit/>
          </a:bodyPr>
          <a:lstStyle/>
          <a:p>
            <a:pPr algn="ctr">
              <a:lnSpc>
                <a:spcPct val="130000"/>
              </a:lnSpc>
            </a:pPr>
            <a:r>
              <a:rPr lang="en-US" altLang="zh-CN" sz="1900" dirty="0">
                <a:solidFill>
                  <a:schemeClr val="bg1"/>
                </a:solidFill>
                <a:effectLst/>
                <a:sym typeface="+mn-ea"/>
              </a:rPr>
              <a:t>Cute</a:t>
            </a:r>
          </a:p>
          <a:p>
            <a:pPr algn="ctr">
              <a:lnSpc>
                <a:spcPct val="130000"/>
              </a:lnSpc>
            </a:pPr>
            <a:r>
              <a:rPr lang="en-US" altLang="zh-CN" sz="1900" dirty="0">
                <a:solidFill>
                  <a:schemeClr val="bg1"/>
                </a:solidFill>
                <a:effectLst/>
                <a:sym typeface="+mn-ea"/>
              </a:rPr>
              <a:t>Hate </a:t>
            </a:r>
            <a:endParaRPr lang="zh-CN" altLang="en-US" sz="1900" dirty="0"/>
          </a:p>
          <a:p>
            <a:pPr algn="l">
              <a:lnSpc>
                <a:spcPct val="130000"/>
              </a:lnSpc>
            </a:pPr>
            <a:endParaRPr lang="zh-CN" altLang="en-US" sz="1900" dirty="0">
              <a:solidFill>
                <a:schemeClr val="bg1"/>
              </a:solidFill>
              <a:sym typeface="+mn-ea"/>
            </a:endParaRPr>
          </a:p>
        </p:txBody>
      </p:sp>
      <p:sp>
        <p:nvSpPr>
          <p:cNvPr id="10" name="文本框 9"/>
          <p:cNvSpPr txBox="1"/>
          <p:nvPr/>
        </p:nvSpPr>
        <p:spPr>
          <a:xfrm>
            <a:off x="2898140" y="554264"/>
            <a:ext cx="1964146"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Shuang PENG (</a:t>
            </a:r>
            <a:r>
              <a:rPr lang="zh-CN" altLang="en-US" sz="1400" dirty="0">
                <a:solidFill>
                  <a:schemeClr val="tx1">
                    <a:lumMod val="85000"/>
                    <a:lumOff val="15000"/>
                  </a:schemeClr>
                </a:solidFill>
                <a:latin typeface="+mj-ea"/>
                <a:ea typeface="+mj-ea"/>
              </a:rPr>
              <a:t>彭爽</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1"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inVertical)">
                                      <p:cBhvr>
                                        <p:cTn id="16" dur="500"/>
                                        <p:tgtEl>
                                          <p:spTgt spid="9"/>
                                        </p:tgtEl>
                                      </p:cBhvr>
                                    </p:animEffect>
                                  </p:childTnLst>
                                </p:cTn>
                              </p:par>
                              <p:par>
                                <p:cTn id="17" presetID="16" presetClass="entr" presetSubtype="2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Vertic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bldLvl="0" animBg="1"/>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3"/>
          <a:srcRect l="39575" r="28238"/>
          <a:stretch>
            <a:fillRect/>
          </a:stretch>
        </p:blipFill>
        <p:spPr>
          <a:xfrm>
            <a:off x="-47625" y="-22225"/>
            <a:ext cx="3961765" cy="6880225"/>
          </a:xfrm>
          <a:prstGeom prst="rect">
            <a:avLst/>
          </a:prstGeom>
        </p:spPr>
      </p:pic>
      <p:sp>
        <p:nvSpPr>
          <p:cNvPr id="13" name="文本框 12"/>
          <p:cNvSpPr txBox="1"/>
          <p:nvPr/>
        </p:nvSpPr>
        <p:spPr>
          <a:xfrm>
            <a:off x="423545" y="725170"/>
            <a:ext cx="3034030" cy="645160"/>
          </a:xfrm>
          <a:prstGeom prst="rect">
            <a:avLst/>
          </a:prstGeom>
          <a:noFill/>
        </p:spPr>
        <p:txBody>
          <a:bodyPr wrap="square" rtlCol="0">
            <a:spAutoFit/>
          </a:bodyPr>
          <a:lstStyle/>
          <a:p>
            <a:r>
              <a:rPr lang="en-US" altLang="zh-CN" sz="3600" b="1" dirty="0">
                <a:solidFill>
                  <a:schemeClr val="tx1"/>
                </a:solidFill>
                <a:latin typeface="MS UI Gothic" panose="020B0600070205080204" pitchFamily="34" charset="-128"/>
                <a:ea typeface="MS UI Gothic" panose="020B0600070205080204" pitchFamily="34" charset="-128"/>
              </a:rPr>
              <a:t>CONTENTS</a:t>
            </a:r>
          </a:p>
        </p:txBody>
      </p:sp>
      <p:sp>
        <p:nvSpPr>
          <p:cNvPr id="17" name="直角三角形 16"/>
          <p:cNvSpPr/>
          <p:nvPr/>
        </p:nvSpPr>
        <p:spPr>
          <a:xfrm flipH="1">
            <a:off x="3375277" y="1197990"/>
            <a:ext cx="254000" cy="254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sp>
        <p:nvSpPr>
          <p:cNvPr id="18" name="直角三角形 17"/>
          <p:cNvSpPr/>
          <p:nvPr/>
        </p:nvSpPr>
        <p:spPr>
          <a:xfrm flipV="1">
            <a:off x="195505" y="693519"/>
            <a:ext cx="254000" cy="254000"/>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C000"/>
              </a:solidFill>
            </a:endParaRPr>
          </a:p>
        </p:txBody>
      </p:sp>
      <p:sp>
        <p:nvSpPr>
          <p:cNvPr id="4" name="椭圆 3"/>
          <p:cNvSpPr/>
          <p:nvPr/>
        </p:nvSpPr>
        <p:spPr>
          <a:xfrm>
            <a:off x="4430935" y="581025"/>
            <a:ext cx="787400" cy="787400"/>
          </a:xfrm>
          <a:prstGeom prst="ellipse">
            <a:avLst/>
          </a:prstGeom>
          <a:solidFill>
            <a:schemeClr val="accent6">
              <a:lumMod val="75000"/>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文本框 7"/>
          <p:cNvSpPr txBox="1"/>
          <p:nvPr/>
        </p:nvSpPr>
        <p:spPr>
          <a:xfrm>
            <a:off x="4496024" y="654733"/>
            <a:ext cx="1028700" cy="646331"/>
          </a:xfrm>
          <a:prstGeom prst="rect">
            <a:avLst/>
          </a:prstGeom>
          <a:noFill/>
        </p:spPr>
        <p:txBody>
          <a:bodyPr wrap="square" rtlCol="0">
            <a:spAutoFit/>
          </a:bodyPr>
          <a:lstStyle/>
          <a:p>
            <a:r>
              <a:rPr lang="en-US" altLang="zh-CN"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01</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2" name="文本框 11"/>
          <p:cNvSpPr txBox="1"/>
          <p:nvPr/>
        </p:nvSpPr>
        <p:spPr>
          <a:xfrm>
            <a:off x="5524500" y="581025"/>
            <a:ext cx="6666230" cy="521970"/>
          </a:xfrm>
          <a:prstGeom prst="rect">
            <a:avLst/>
          </a:prstGeom>
          <a:noFill/>
        </p:spPr>
        <p:txBody>
          <a:bodyPr wrap="square" rtlCol="0">
            <a:spAutoFit/>
          </a:bodyPr>
          <a:lstStyle/>
          <a:p>
            <a:r>
              <a:rPr sz="2800" dirty="0">
                <a:solidFill>
                  <a:prstClr val="black">
                    <a:lumMod val="65000"/>
                    <a:lumOff val="35000"/>
                  </a:prstClr>
                </a:solidFill>
                <a:latin typeface="Microsoft YaHei UI" panose="020B0503020204020204" pitchFamily="34" charset="-122"/>
                <a:ea typeface="Microsoft YaHei UI" panose="020B0503020204020204" pitchFamily="34" charset="-122"/>
              </a:rPr>
              <a:t>Data </a:t>
            </a:r>
            <a:r>
              <a:rPr lang="en-US" sz="2800" dirty="0">
                <a:solidFill>
                  <a:prstClr val="black">
                    <a:lumMod val="65000"/>
                    <a:lumOff val="35000"/>
                  </a:prstClr>
                </a:solidFill>
                <a:latin typeface="Microsoft YaHei UI" panose="020B0503020204020204" pitchFamily="34" charset="-122"/>
                <a:ea typeface="Microsoft YaHei UI" panose="020B0503020204020204" pitchFamily="34" charset="-122"/>
              </a:rPr>
              <a:t>C</a:t>
            </a:r>
            <a:r>
              <a:rPr sz="2800" dirty="0">
                <a:solidFill>
                  <a:prstClr val="black">
                    <a:lumMod val="65000"/>
                    <a:lumOff val="35000"/>
                  </a:prstClr>
                </a:solidFill>
                <a:latin typeface="Microsoft YaHei UI" panose="020B0503020204020204" pitchFamily="34" charset="-122"/>
                <a:ea typeface="Microsoft YaHei UI" panose="020B0503020204020204" pitchFamily="34" charset="-122"/>
              </a:rPr>
              <a:t>rawling and </a:t>
            </a:r>
            <a:r>
              <a:rPr lang="en-US" sz="2800" dirty="0">
                <a:solidFill>
                  <a:prstClr val="black">
                    <a:lumMod val="65000"/>
                    <a:lumOff val="35000"/>
                  </a:prstClr>
                </a:solidFill>
                <a:latin typeface="Microsoft YaHei UI" panose="020B0503020204020204" pitchFamily="34" charset="-122"/>
                <a:ea typeface="Microsoft YaHei UI" panose="020B0503020204020204" pitchFamily="34" charset="-122"/>
              </a:rPr>
              <a:t>D</a:t>
            </a:r>
            <a:r>
              <a:rPr sz="2800" dirty="0">
                <a:solidFill>
                  <a:prstClr val="black">
                    <a:lumMod val="65000"/>
                    <a:lumOff val="35000"/>
                  </a:prstClr>
                </a:solidFill>
                <a:latin typeface="Microsoft YaHei UI" panose="020B0503020204020204" pitchFamily="34" charset="-122"/>
                <a:ea typeface="Microsoft YaHei UI" panose="020B0503020204020204" pitchFamily="34" charset="-122"/>
              </a:rPr>
              <a:t>ata </a:t>
            </a:r>
            <a:r>
              <a:rPr lang="en-US" sz="2800" dirty="0">
                <a:solidFill>
                  <a:prstClr val="black">
                    <a:lumMod val="65000"/>
                    <a:lumOff val="35000"/>
                  </a:prstClr>
                </a:solidFill>
                <a:latin typeface="Microsoft YaHei UI" panose="020B0503020204020204" pitchFamily="34" charset="-122"/>
                <a:ea typeface="Microsoft YaHei UI" panose="020B0503020204020204" pitchFamily="34" charset="-122"/>
              </a:rPr>
              <a:t>C</a:t>
            </a:r>
            <a:r>
              <a:rPr sz="2800" dirty="0">
                <a:solidFill>
                  <a:prstClr val="black">
                    <a:lumMod val="65000"/>
                    <a:lumOff val="35000"/>
                  </a:prstClr>
                </a:solidFill>
                <a:latin typeface="Microsoft YaHei UI" panose="020B0503020204020204" pitchFamily="34" charset="-122"/>
                <a:ea typeface="Microsoft YaHei UI" panose="020B0503020204020204" pitchFamily="34" charset="-122"/>
              </a:rPr>
              <a:t>leaning</a:t>
            </a:r>
          </a:p>
        </p:txBody>
      </p:sp>
      <p:sp>
        <p:nvSpPr>
          <p:cNvPr id="5" name="椭圆 4"/>
          <p:cNvSpPr/>
          <p:nvPr/>
        </p:nvSpPr>
        <p:spPr>
          <a:xfrm>
            <a:off x="4430935" y="1821620"/>
            <a:ext cx="787400" cy="759806"/>
          </a:xfrm>
          <a:prstGeom prst="ellipse">
            <a:avLst/>
          </a:prstGeom>
          <a:solidFill>
            <a:srgbClr val="FFC000">
              <a:alpha val="9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文本框 9"/>
          <p:cNvSpPr txBox="1"/>
          <p:nvPr/>
        </p:nvSpPr>
        <p:spPr>
          <a:xfrm>
            <a:off x="4476972" y="1894278"/>
            <a:ext cx="1028700" cy="623681"/>
          </a:xfrm>
          <a:prstGeom prst="rect">
            <a:avLst/>
          </a:prstGeom>
          <a:noFill/>
        </p:spPr>
        <p:txBody>
          <a:bodyPr wrap="square" rtlCol="0">
            <a:spAutoFit/>
          </a:bodyPr>
          <a:lstStyle/>
          <a:p>
            <a:r>
              <a:rPr lang="en-US" altLang="zh-CN"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02</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1" name="文本框 20"/>
          <p:cNvSpPr txBox="1"/>
          <p:nvPr/>
        </p:nvSpPr>
        <p:spPr>
          <a:xfrm>
            <a:off x="5505450" y="1850390"/>
            <a:ext cx="6684645" cy="521970"/>
          </a:xfrm>
          <a:prstGeom prst="rect">
            <a:avLst/>
          </a:prstGeom>
          <a:noFill/>
        </p:spPr>
        <p:txBody>
          <a:bodyPr wrap="square" rtlCol="0">
            <a:spAutoFit/>
          </a:bodyPr>
          <a:lstStyle/>
          <a:p>
            <a:r>
              <a:rPr lang="en-US" altLang="zh-CN" sz="2800" dirty="0">
                <a:solidFill>
                  <a:prstClr val="black">
                    <a:lumMod val="65000"/>
                    <a:lumOff val="35000"/>
                  </a:prstClr>
                </a:solidFill>
                <a:latin typeface="Microsoft YaHei UI" panose="020B0503020204020204" pitchFamily="34" charset="-122"/>
                <a:ea typeface="Microsoft YaHei UI" panose="020B0503020204020204" pitchFamily="34" charset="-122"/>
              </a:rPr>
              <a:t>Basic Visual Analysis of Barrage Data</a:t>
            </a:r>
          </a:p>
        </p:txBody>
      </p:sp>
      <p:sp>
        <p:nvSpPr>
          <p:cNvPr id="22" name="文本框 21"/>
          <p:cNvSpPr txBox="1"/>
          <p:nvPr/>
        </p:nvSpPr>
        <p:spPr>
          <a:xfrm>
            <a:off x="5524724" y="2320549"/>
            <a:ext cx="2247900" cy="337185"/>
          </a:xfrm>
          <a:prstGeom prst="rect">
            <a:avLst/>
          </a:prstGeom>
          <a:noFill/>
        </p:spPr>
        <p:txBody>
          <a:bodyPr wrap="square" rtlCol="0">
            <a:spAutoFit/>
          </a:bodyPr>
          <a:lstStyle/>
          <a:p>
            <a:r>
              <a:rPr lang="en-US" altLang="zh-CN" sz="1600" dirty="0">
                <a:solidFill>
                  <a:prstClr val="black">
                    <a:lumMod val="65000"/>
                    <a:lumOff val="35000"/>
                  </a:prstClr>
                </a:solidFill>
                <a:latin typeface="Microsoft YaHei UI Light" panose="020B0502040204020203" pitchFamily="34" charset="-122"/>
                <a:ea typeface="Microsoft YaHei UI Light" panose="020B0502040204020203" pitchFamily="34" charset="-122"/>
                <a:cs typeface="Microsoft JhengHei Light" panose="020B0304030504040204" pitchFamily="34" charset="-122"/>
                <a:sym typeface="+mn-ea"/>
              </a:rPr>
              <a:t>Page 10 to Page 13</a:t>
            </a:r>
            <a:endParaRPr lang="zh-CN" altLang="en-US" sz="1600" dirty="0">
              <a:solidFill>
                <a:prstClr val="black">
                  <a:lumMod val="65000"/>
                  <a:lumOff val="35000"/>
                </a:prstClr>
              </a:solidFill>
              <a:latin typeface="Microsoft YaHei UI Light" panose="020B0502040204020203" pitchFamily="34" charset="-122"/>
              <a:ea typeface="Microsoft YaHei UI Light" panose="020B0502040204020203" pitchFamily="34" charset="-122"/>
              <a:cs typeface="Microsoft JhengHei Light" panose="020B0304030504040204" pitchFamily="34" charset="-122"/>
            </a:endParaRPr>
          </a:p>
        </p:txBody>
      </p:sp>
      <p:sp>
        <p:nvSpPr>
          <p:cNvPr id="6" name="椭圆 5"/>
          <p:cNvSpPr/>
          <p:nvPr/>
        </p:nvSpPr>
        <p:spPr>
          <a:xfrm>
            <a:off x="4430935" y="3062215"/>
            <a:ext cx="787400" cy="748102"/>
          </a:xfrm>
          <a:prstGeom prst="ellipse">
            <a:avLst/>
          </a:prstGeom>
          <a:solidFill>
            <a:schemeClr val="accent2">
              <a:lumMod val="50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文本框 8"/>
          <p:cNvSpPr txBox="1"/>
          <p:nvPr/>
        </p:nvSpPr>
        <p:spPr>
          <a:xfrm>
            <a:off x="4481735" y="3129229"/>
            <a:ext cx="1028700" cy="614074"/>
          </a:xfrm>
          <a:prstGeom prst="rect">
            <a:avLst/>
          </a:prstGeom>
          <a:noFill/>
        </p:spPr>
        <p:txBody>
          <a:bodyPr wrap="square" rtlCol="0">
            <a:spAutoFit/>
          </a:bodyPr>
          <a:lstStyle/>
          <a:p>
            <a:r>
              <a:rPr lang="en-US" altLang="zh-CN"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03</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4" name="文本框 23"/>
          <p:cNvSpPr txBox="1"/>
          <p:nvPr/>
        </p:nvSpPr>
        <p:spPr>
          <a:xfrm>
            <a:off x="5524724" y="3520457"/>
            <a:ext cx="2247900" cy="337185"/>
          </a:xfrm>
          <a:prstGeom prst="rect">
            <a:avLst/>
          </a:prstGeom>
          <a:noFill/>
        </p:spPr>
        <p:txBody>
          <a:bodyPr wrap="square" rtlCol="0">
            <a:spAutoFit/>
          </a:bodyPr>
          <a:lstStyle/>
          <a:p>
            <a:r>
              <a:rPr lang="en-US" altLang="zh-CN" sz="1600" dirty="0">
                <a:solidFill>
                  <a:prstClr val="black">
                    <a:lumMod val="65000"/>
                    <a:lumOff val="35000"/>
                  </a:prstClr>
                </a:solidFill>
                <a:latin typeface="Microsoft YaHei UI Light" panose="020B0502040204020203" pitchFamily="34" charset="-122"/>
                <a:ea typeface="Microsoft YaHei UI Light" panose="020B0502040204020203" pitchFamily="34" charset="-122"/>
                <a:cs typeface="Microsoft JhengHei Light" panose="020B0304030504040204" pitchFamily="34" charset="-122"/>
                <a:sym typeface="+mn-ea"/>
              </a:rPr>
              <a:t>Page 14 to Page 23</a:t>
            </a:r>
            <a:endParaRPr lang="zh-CN" altLang="en-US" sz="1600" dirty="0">
              <a:solidFill>
                <a:prstClr val="black">
                  <a:lumMod val="65000"/>
                  <a:lumOff val="35000"/>
                </a:prstClr>
              </a:solidFill>
              <a:latin typeface="Microsoft YaHei UI Light" panose="020B0502040204020203" pitchFamily="34" charset="-122"/>
              <a:ea typeface="Microsoft YaHei UI Light" panose="020B0502040204020203" pitchFamily="34" charset="-122"/>
              <a:cs typeface="Microsoft JhengHei Light" panose="020B0304030504040204" pitchFamily="34" charset="-122"/>
            </a:endParaRPr>
          </a:p>
        </p:txBody>
      </p:sp>
      <p:sp>
        <p:nvSpPr>
          <p:cNvPr id="7" name="椭圆 6"/>
          <p:cNvSpPr/>
          <p:nvPr/>
        </p:nvSpPr>
        <p:spPr>
          <a:xfrm>
            <a:off x="4430935" y="4314825"/>
            <a:ext cx="787400" cy="787400"/>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4">
                  <a:lumMod val="40000"/>
                  <a:lumOff val="60000"/>
                </a:schemeClr>
              </a:solidFill>
            </a:endParaRPr>
          </a:p>
        </p:txBody>
      </p:sp>
      <p:sp>
        <p:nvSpPr>
          <p:cNvPr id="11" name="文本框 10"/>
          <p:cNvSpPr txBox="1"/>
          <p:nvPr/>
        </p:nvSpPr>
        <p:spPr>
          <a:xfrm>
            <a:off x="4481830" y="4385310"/>
            <a:ext cx="735965" cy="645160"/>
          </a:xfrm>
          <a:prstGeom prst="rect">
            <a:avLst/>
          </a:prstGeom>
          <a:noFill/>
        </p:spPr>
        <p:txBody>
          <a:bodyPr wrap="square" rtlCol="0">
            <a:spAutoFit/>
          </a:bodyPr>
          <a:lstStyle/>
          <a:p>
            <a:r>
              <a:rPr lang="en-US" altLang="zh-CN"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04</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5" name="文本框 24"/>
          <p:cNvSpPr txBox="1"/>
          <p:nvPr/>
        </p:nvSpPr>
        <p:spPr>
          <a:xfrm>
            <a:off x="5505449" y="4302760"/>
            <a:ext cx="6962321" cy="954107"/>
          </a:xfrm>
          <a:prstGeom prst="rect">
            <a:avLst/>
          </a:prstGeom>
          <a:noFill/>
        </p:spPr>
        <p:txBody>
          <a:bodyPr wrap="square" rtlCol="0">
            <a:spAutoFit/>
          </a:bodyPr>
          <a:lstStyle/>
          <a:p>
            <a:pPr>
              <a:defRPr/>
            </a:pPr>
            <a:r>
              <a:rPr lang="zh-CN" altLang="en-US" sz="2800" dirty="0">
                <a:solidFill>
                  <a:prstClr val="black">
                    <a:lumMod val="65000"/>
                    <a:lumOff val="35000"/>
                  </a:prstClr>
                </a:solidFill>
                <a:latin typeface="Microsoft YaHei UI" panose="020B0503020204020204" pitchFamily="34" charset="-122"/>
                <a:ea typeface="Microsoft YaHei UI" panose="020B0503020204020204" pitchFamily="34" charset="-122"/>
                <a:sym typeface="+mn-ea"/>
              </a:rPr>
              <a:t>Text </a:t>
            </a:r>
            <a:r>
              <a:rPr lang="en-US" altLang="zh-CN" sz="2800" dirty="0">
                <a:solidFill>
                  <a:prstClr val="black">
                    <a:lumMod val="65000"/>
                    <a:lumOff val="35000"/>
                  </a:prstClr>
                </a:solidFill>
                <a:latin typeface="Microsoft YaHei UI" panose="020B0503020204020204" pitchFamily="34" charset="-122"/>
                <a:ea typeface="Microsoft YaHei UI" panose="020B0503020204020204" pitchFamily="34" charset="-122"/>
                <a:sym typeface="+mn-ea"/>
              </a:rPr>
              <a:t>Sentiment</a:t>
            </a:r>
            <a:r>
              <a:rPr lang="zh-CN" altLang="en-US" sz="2800" dirty="0">
                <a:solidFill>
                  <a:prstClr val="black">
                    <a:lumMod val="65000"/>
                    <a:lumOff val="35000"/>
                  </a:prstClr>
                </a:solidFill>
                <a:latin typeface="Microsoft YaHei UI" panose="020B0503020204020204" pitchFamily="34" charset="-122"/>
                <a:ea typeface="Microsoft YaHei UI" panose="020B0503020204020204" pitchFamily="34" charset="-122"/>
                <a:sym typeface="+mn-ea"/>
              </a:rPr>
              <a:t> Analysis &amp; Resampling</a:t>
            </a:r>
          </a:p>
          <a:p>
            <a:endParaRPr lang="zh-CN" altLang="en-US" sz="2800" dirty="0">
              <a:solidFill>
                <a:prstClr val="black">
                  <a:lumMod val="65000"/>
                  <a:lumOff val="35000"/>
                </a:prstClr>
              </a:solidFill>
              <a:latin typeface="Microsoft YaHei UI" panose="020B0503020204020204" pitchFamily="34" charset="-122"/>
              <a:ea typeface="Microsoft YaHei UI" panose="020B0503020204020204" pitchFamily="34" charset="-122"/>
            </a:endParaRPr>
          </a:p>
        </p:txBody>
      </p:sp>
      <p:sp>
        <p:nvSpPr>
          <p:cNvPr id="26" name="文本框 25"/>
          <p:cNvSpPr txBox="1"/>
          <p:nvPr/>
        </p:nvSpPr>
        <p:spPr>
          <a:xfrm>
            <a:off x="5524724" y="4789875"/>
            <a:ext cx="2247900" cy="337185"/>
          </a:xfrm>
          <a:prstGeom prst="rect">
            <a:avLst/>
          </a:prstGeom>
          <a:noFill/>
        </p:spPr>
        <p:txBody>
          <a:bodyPr wrap="square" rtlCol="0">
            <a:spAutoFit/>
          </a:bodyPr>
          <a:lstStyle/>
          <a:p>
            <a:r>
              <a:rPr lang="en-US" altLang="zh-CN" sz="1600" dirty="0">
                <a:solidFill>
                  <a:prstClr val="black">
                    <a:lumMod val="65000"/>
                    <a:lumOff val="35000"/>
                  </a:prstClr>
                </a:solidFill>
                <a:latin typeface="Microsoft YaHei UI Light" panose="020B0502040204020203" pitchFamily="34" charset="-122"/>
                <a:ea typeface="Microsoft YaHei UI Light" panose="020B0502040204020203" pitchFamily="34" charset="-122"/>
                <a:cs typeface="Microsoft JhengHei Light" panose="020B0304030504040204" pitchFamily="34" charset="-122"/>
              </a:rPr>
              <a:t>Page 24 </a:t>
            </a:r>
            <a:r>
              <a:rPr lang="en-US" altLang="zh-CN" sz="1600" dirty="0">
                <a:solidFill>
                  <a:prstClr val="black">
                    <a:lumMod val="65000"/>
                    <a:lumOff val="35000"/>
                  </a:prstClr>
                </a:solidFill>
                <a:latin typeface="Microsoft YaHei UI Light" panose="020B0502040204020203" pitchFamily="34" charset="-122"/>
                <a:ea typeface="Microsoft YaHei UI Light" panose="020B0502040204020203" pitchFamily="34" charset="-122"/>
                <a:cs typeface="Microsoft JhengHei Light" panose="020B0304030504040204" pitchFamily="34" charset="-122"/>
                <a:sym typeface="+mn-ea"/>
              </a:rPr>
              <a:t>to Page 31</a:t>
            </a:r>
            <a:endParaRPr lang="en-US" altLang="zh-CN" sz="1600" dirty="0">
              <a:solidFill>
                <a:prstClr val="black">
                  <a:lumMod val="65000"/>
                  <a:lumOff val="35000"/>
                </a:prstClr>
              </a:solidFill>
              <a:latin typeface="Microsoft YaHei UI Light" panose="020B0502040204020203" pitchFamily="34" charset="-122"/>
              <a:ea typeface="Microsoft YaHei UI Light" panose="020B0502040204020203" pitchFamily="34" charset="-122"/>
              <a:cs typeface="Microsoft JhengHei Light" panose="020B0304030504040204" pitchFamily="34" charset="-122"/>
            </a:endParaRPr>
          </a:p>
        </p:txBody>
      </p:sp>
      <p:sp>
        <p:nvSpPr>
          <p:cNvPr id="15" name="文本框 14"/>
          <p:cNvSpPr txBox="1"/>
          <p:nvPr/>
        </p:nvSpPr>
        <p:spPr>
          <a:xfrm>
            <a:off x="5524724" y="1082299"/>
            <a:ext cx="2247900" cy="337185"/>
          </a:xfrm>
          <a:prstGeom prst="rect">
            <a:avLst/>
          </a:prstGeom>
          <a:noFill/>
        </p:spPr>
        <p:txBody>
          <a:bodyPr wrap="square" rtlCol="0">
            <a:spAutoFit/>
          </a:bodyPr>
          <a:lstStyle/>
          <a:p>
            <a:r>
              <a:rPr lang="en-US" altLang="zh-CN" sz="1600" dirty="0">
                <a:solidFill>
                  <a:prstClr val="black">
                    <a:lumMod val="65000"/>
                    <a:lumOff val="35000"/>
                  </a:prstClr>
                </a:solidFill>
                <a:latin typeface="Microsoft YaHei UI Light" panose="020B0502040204020203" pitchFamily="34" charset="-122"/>
                <a:ea typeface="Microsoft YaHei UI Light" panose="020B0502040204020203" pitchFamily="34" charset="-122"/>
                <a:cs typeface="Microsoft JhengHei Light" panose="020B0304030504040204" pitchFamily="34" charset="-122"/>
              </a:rPr>
              <a:t>Page 4 to Page 9</a:t>
            </a:r>
          </a:p>
        </p:txBody>
      </p:sp>
      <p:sp>
        <p:nvSpPr>
          <p:cNvPr id="16" name="文本框 15"/>
          <p:cNvSpPr txBox="1"/>
          <p:nvPr/>
        </p:nvSpPr>
        <p:spPr>
          <a:xfrm>
            <a:off x="5524500" y="3030220"/>
            <a:ext cx="6666865" cy="521970"/>
          </a:xfrm>
          <a:prstGeom prst="rect">
            <a:avLst/>
          </a:prstGeom>
          <a:noFill/>
        </p:spPr>
        <p:txBody>
          <a:bodyPr wrap="square" rtlCol="0">
            <a:spAutoFit/>
          </a:bodyPr>
          <a:lstStyle/>
          <a:p>
            <a:r>
              <a:rPr lang="en-US" altLang="zh-CN" sz="2800" dirty="0">
                <a:solidFill>
                  <a:prstClr val="black">
                    <a:lumMod val="65000"/>
                    <a:lumOff val="35000"/>
                  </a:prstClr>
                </a:solidFill>
                <a:latin typeface="Microsoft YaHei UI" panose="020B0503020204020204" pitchFamily="34" charset="-122"/>
                <a:ea typeface="Microsoft YaHei UI" panose="020B0503020204020204" pitchFamily="34" charset="-122"/>
              </a:rPr>
              <a:t>Data Word Cloud Display</a:t>
            </a:r>
          </a:p>
        </p:txBody>
      </p:sp>
      <p:sp>
        <p:nvSpPr>
          <p:cNvPr id="19" name="椭圆 18"/>
          <p:cNvSpPr/>
          <p:nvPr/>
        </p:nvSpPr>
        <p:spPr>
          <a:xfrm>
            <a:off x="4430935" y="5489575"/>
            <a:ext cx="787400" cy="787400"/>
          </a:xfrm>
          <a:prstGeom prst="ellipse">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文本框 26"/>
          <p:cNvSpPr txBox="1"/>
          <p:nvPr/>
        </p:nvSpPr>
        <p:spPr>
          <a:xfrm>
            <a:off x="4481735" y="5560109"/>
            <a:ext cx="1028700" cy="645160"/>
          </a:xfrm>
          <a:prstGeom prst="rect">
            <a:avLst/>
          </a:prstGeom>
          <a:noFill/>
        </p:spPr>
        <p:txBody>
          <a:bodyPr wrap="square" rtlCol="0">
            <a:spAutoFit/>
          </a:bodyPr>
          <a:lstStyle/>
          <a:p>
            <a:r>
              <a:rPr lang="en-US" altLang="zh-CN"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rPr>
              <a:t>05</a:t>
            </a:r>
            <a:endParaRPr lang="zh-CN" altLang="en-US" sz="3600" dirty="0">
              <a:solidFill>
                <a:prstClr val="white"/>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8" name="文本框 27"/>
          <p:cNvSpPr txBox="1"/>
          <p:nvPr/>
        </p:nvSpPr>
        <p:spPr>
          <a:xfrm>
            <a:off x="5505450" y="5477510"/>
            <a:ext cx="6181090" cy="523220"/>
          </a:xfrm>
          <a:prstGeom prst="rect">
            <a:avLst/>
          </a:prstGeom>
          <a:noFill/>
        </p:spPr>
        <p:txBody>
          <a:bodyPr wrap="square" rtlCol="0">
            <a:spAutoFit/>
          </a:bodyPr>
          <a:lstStyle/>
          <a:p>
            <a:pPr>
              <a:defRPr/>
            </a:pPr>
            <a:r>
              <a:rPr lang="en-US" altLang="zh-CN" sz="2800" dirty="0">
                <a:solidFill>
                  <a:prstClr val="black">
                    <a:lumMod val="65000"/>
                    <a:lumOff val="35000"/>
                  </a:prstClr>
                </a:solidFill>
                <a:latin typeface="Microsoft YaHei UI" panose="020B0503020204020204" pitchFamily="34" charset="-122"/>
                <a:ea typeface="Microsoft YaHei UI" panose="020B0503020204020204" pitchFamily="34" charset="-122"/>
                <a:sym typeface="+mn-ea"/>
              </a:rPr>
              <a:t>Summary and Outlook</a:t>
            </a:r>
            <a:endParaRPr lang="zh-CN" altLang="en-US" sz="2800" dirty="0">
              <a:solidFill>
                <a:prstClr val="black">
                  <a:lumMod val="65000"/>
                  <a:lumOff val="35000"/>
                </a:prstClr>
              </a:solidFill>
              <a:latin typeface="Microsoft YaHei UI" panose="020B0503020204020204" pitchFamily="34" charset="-122"/>
              <a:ea typeface="Microsoft YaHei UI" panose="020B0503020204020204" pitchFamily="34" charset="-122"/>
              <a:sym typeface="+mn-ea"/>
            </a:endParaRPr>
          </a:p>
        </p:txBody>
      </p:sp>
      <p:sp>
        <p:nvSpPr>
          <p:cNvPr id="29" name="文本框 28"/>
          <p:cNvSpPr txBox="1"/>
          <p:nvPr/>
        </p:nvSpPr>
        <p:spPr>
          <a:xfrm>
            <a:off x="5524724" y="5964625"/>
            <a:ext cx="2247900" cy="337185"/>
          </a:xfrm>
          <a:prstGeom prst="rect">
            <a:avLst/>
          </a:prstGeom>
          <a:noFill/>
        </p:spPr>
        <p:txBody>
          <a:bodyPr wrap="square" rtlCol="0">
            <a:spAutoFit/>
          </a:bodyPr>
          <a:lstStyle/>
          <a:p>
            <a:r>
              <a:rPr lang="en-US" altLang="zh-CN" sz="1600" dirty="0">
                <a:solidFill>
                  <a:prstClr val="black">
                    <a:lumMod val="65000"/>
                    <a:lumOff val="35000"/>
                  </a:prstClr>
                </a:solidFill>
                <a:latin typeface="Microsoft YaHei UI Light" panose="020B0502040204020203" pitchFamily="34" charset="-122"/>
                <a:ea typeface="Microsoft YaHei UI Light" panose="020B0502040204020203" pitchFamily="34" charset="-122"/>
                <a:cs typeface="Microsoft JhengHei Light" panose="020B0304030504040204" pitchFamily="34" charset="-122"/>
              </a:rPr>
              <a:t>Page 32</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checkerboard(across)">
                                      <p:cBhvr>
                                        <p:cTn id="7" dur="500"/>
                                        <p:tgtEl>
                                          <p:spTgt spid="13"/>
                                        </p:tgtEl>
                                      </p:cBhvr>
                                    </p:animEffect>
                                  </p:childTnLst>
                                </p:cTn>
                              </p:par>
                              <p:par>
                                <p:cTn id="8" presetID="5" presetClass="entr" presetSubtype="10" fill="hold" grpId="1"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cTn>
                              </p:par>
                              <p:par>
                                <p:cTn id="11" presetID="5" presetClass="entr" presetSubtype="10" fill="hold" grpId="1"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heckerboard(across)">
                                      <p:cBhvr>
                                        <p:cTn id="13" dur="500"/>
                                        <p:tgtEl>
                                          <p:spTgt spid="18"/>
                                        </p:tgtEl>
                                      </p:cBhvr>
                                    </p:animEffect>
                                  </p:childTnLst>
                                </p:cTn>
                              </p:par>
                              <p:par>
                                <p:cTn id="14" presetID="5" presetClass="entr" presetSubtype="10" fill="hold" grpId="1"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checkerboard(across)">
                                      <p:cBhvr>
                                        <p:cTn id="16" dur="500"/>
                                        <p:tgtEl>
                                          <p:spTgt spid="4"/>
                                        </p:tgtEl>
                                      </p:cBhvr>
                                    </p:animEffect>
                                  </p:childTnLst>
                                </p:cTn>
                              </p:par>
                              <p:par>
                                <p:cTn id="17" presetID="5" presetClass="entr" presetSubtype="1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grpId="1"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heckerboard(across)">
                                      <p:cBhvr>
                                        <p:cTn id="22" dur="500"/>
                                        <p:tgtEl>
                                          <p:spTgt spid="5"/>
                                        </p:tgtEl>
                                      </p:cBhvr>
                                    </p:animEffect>
                                  </p:childTnLst>
                                </p:cTn>
                              </p:par>
                              <p:par>
                                <p:cTn id="23" presetID="5" presetClass="entr" presetSubtype="10" fill="hold" grpId="1"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checkerboard(across)">
                                      <p:cBhvr>
                                        <p:cTn id="25" dur="500"/>
                                        <p:tgtEl>
                                          <p:spTgt spid="10"/>
                                        </p:tgtEl>
                                      </p:cBhvr>
                                    </p:animEffect>
                                  </p:childTnLst>
                                </p:cTn>
                              </p:par>
                              <p:par>
                                <p:cTn id="26" presetID="5" presetClass="entr" presetSubtype="10" fill="hold" grpId="1"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checkerboard(across)">
                                      <p:cBhvr>
                                        <p:cTn id="28" dur="500"/>
                                        <p:tgtEl>
                                          <p:spTgt spid="22"/>
                                        </p:tgtEl>
                                      </p:cBhvr>
                                    </p:animEffect>
                                  </p:childTnLst>
                                </p:cTn>
                              </p:par>
                              <p:par>
                                <p:cTn id="29" presetID="5" presetClass="entr" presetSubtype="10" fill="hold" grpId="1"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checkerboard(across)">
                                      <p:cBhvr>
                                        <p:cTn id="31" dur="500"/>
                                        <p:tgtEl>
                                          <p:spTgt spid="6"/>
                                        </p:tgtEl>
                                      </p:cBhvr>
                                    </p:animEffect>
                                  </p:childTnLst>
                                </p:cTn>
                              </p:par>
                              <p:par>
                                <p:cTn id="32" presetID="5" presetClass="entr" presetSubtype="10" fill="hold" grpId="1"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checkerboard(across)">
                                      <p:cBhvr>
                                        <p:cTn id="34" dur="500"/>
                                        <p:tgtEl>
                                          <p:spTgt spid="9"/>
                                        </p:tgtEl>
                                      </p:cBhvr>
                                    </p:animEffect>
                                  </p:childTnLst>
                                </p:cTn>
                              </p:par>
                              <p:par>
                                <p:cTn id="35" presetID="5" presetClass="entr" presetSubtype="10" fill="hold" grpId="1"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checkerboard(across)">
                                      <p:cBhvr>
                                        <p:cTn id="37" dur="500"/>
                                        <p:tgtEl>
                                          <p:spTgt spid="24"/>
                                        </p:tgtEl>
                                      </p:cBhvr>
                                    </p:animEffect>
                                  </p:childTnLst>
                                </p:cTn>
                              </p:par>
                              <p:par>
                                <p:cTn id="38" presetID="5" presetClass="entr" presetSubtype="10" fill="hold" grpId="1"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checkerboard(across)">
                                      <p:cBhvr>
                                        <p:cTn id="40" dur="500"/>
                                        <p:tgtEl>
                                          <p:spTgt spid="7"/>
                                        </p:tgtEl>
                                      </p:cBhvr>
                                    </p:animEffect>
                                  </p:childTnLst>
                                </p:cTn>
                              </p:par>
                              <p:par>
                                <p:cTn id="41" presetID="5" presetClass="entr" presetSubtype="10" fill="hold" grpId="1"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checkerboard(across)">
                                      <p:cBhvr>
                                        <p:cTn id="43" dur="500"/>
                                        <p:tgtEl>
                                          <p:spTgt spid="11"/>
                                        </p:tgtEl>
                                      </p:cBhvr>
                                    </p:animEffect>
                                  </p:childTnLst>
                                </p:cTn>
                              </p:par>
                              <p:par>
                                <p:cTn id="44" presetID="5" presetClass="entr" presetSubtype="10" fill="hold" grpId="1"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checkerboard(across)">
                                      <p:cBhvr>
                                        <p:cTn id="46" dur="500"/>
                                        <p:tgtEl>
                                          <p:spTgt spid="26"/>
                                        </p:tgtEl>
                                      </p:cBhvr>
                                    </p:animEffect>
                                  </p:childTnLst>
                                </p:cTn>
                              </p:par>
                              <p:par>
                                <p:cTn id="47" presetID="5" presetClass="entr" presetSubtype="10" fill="hold" grpId="1" nodeType="with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checkerboard(across)">
                                      <p:cBhvr>
                                        <p:cTn id="49" dur="500"/>
                                        <p:tgtEl>
                                          <p:spTgt spid="15"/>
                                        </p:tgtEl>
                                      </p:cBhvr>
                                    </p:animEffect>
                                  </p:childTnLst>
                                </p:cTn>
                              </p:par>
                              <p:par>
                                <p:cTn id="50" presetID="5" presetClass="entr" presetSubtype="10" fill="hold" grpId="1"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checkerboard(across)">
                                      <p:cBhvr>
                                        <p:cTn id="52" dur="500"/>
                                        <p:tgtEl>
                                          <p:spTgt spid="19"/>
                                        </p:tgtEl>
                                      </p:cBhvr>
                                    </p:animEffect>
                                  </p:childTnLst>
                                </p:cTn>
                              </p:par>
                              <p:par>
                                <p:cTn id="53" presetID="5" presetClass="entr" presetSubtype="10" fill="hold" grpId="1"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checkerboard(across)">
                                      <p:cBhvr>
                                        <p:cTn id="55" dur="500"/>
                                        <p:tgtEl>
                                          <p:spTgt spid="27"/>
                                        </p:tgtEl>
                                      </p:cBhvr>
                                    </p:animEffect>
                                  </p:childTnLst>
                                </p:cTn>
                              </p:par>
                              <p:par>
                                <p:cTn id="56" presetID="5" presetClass="entr" presetSubtype="10" fill="hold" grpId="1"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checkerboard(across)">
                                      <p:cBhvr>
                                        <p:cTn id="58" dur="500"/>
                                        <p:tgtEl>
                                          <p:spTgt spid="28"/>
                                        </p:tgtEl>
                                      </p:cBhvr>
                                    </p:animEffect>
                                  </p:childTnLst>
                                </p:cTn>
                              </p:par>
                              <p:par>
                                <p:cTn id="59" presetID="5" presetClass="entr" presetSubtype="10" fill="hold" grpId="1"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checkerboard(across)">
                                      <p:cBhvr>
                                        <p:cTn id="61" dur="500"/>
                                        <p:tgtEl>
                                          <p:spTgt spid="29"/>
                                        </p:tgtEl>
                                      </p:cBhvr>
                                    </p:animEffect>
                                  </p:childTnLst>
                                </p:cTn>
                              </p:par>
                              <p:par>
                                <p:cTn id="62" presetID="5" presetClass="entr" presetSubtype="10" fill="hold" grpId="1" nodeType="withEffect">
                                  <p:stCondLst>
                                    <p:cond delay="0"/>
                                  </p:stCondLst>
                                  <p:childTnLst>
                                    <p:set>
                                      <p:cBhvr>
                                        <p:cTn id="63" dur="1" fill="hold">
                                          <p:stCondLst>
                                            <p:cond delay="0"/>
                                          </p:stCondLst>
                                        </p:cTn>
                                        <p:tgtEl>
                                          <p:spTgt spid="25"/>
                                        </p:tgtEl>
                                        <p:attrNameLst>
                                          <p:attrName>style.visibility</p:attrName>
                                        </p:attrNameLst>
                                      </p:cBhvr>
                                      <p:to>
                                        <p:strVal val="visible"/>
                                      </p:to>
                                    </p:set>
                                    <p:animEffect transition="in" filter="checkerboard(across)">
                                      <p:cBhvr>
                                        <p:cTn id="64" dur="500"/>
                                        <p:tgtEl>
                                          <p:spTgt spid="25"/>
                                        </p:tgtEl>
                                      </p:cBhvr>
                                    </p:animEffect>
                                  </p:childTnLst>
                                </p:cTn>
                              </p:par>
                              <p:par>
                                <p:cTn id="65" presetID="5" presetClass="entr" presetSubtype="10" fill="hold" grpId="1" nodeType="with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checkerboard(across)">
                                      <p:cBhvr>
                                        <p:cTn id="67" dur="500"/>
                                        <p:tgtEl>
                                          <p:spTgt spid="16"/>
                                        </p:tgtEl>
                                      </p:cBhvr>
                                    </p:animEffect>
                                  </p:childTnLst>
                                </p:cTn>
                              </p:par>
                              <p:par>
                                <p:cTn id="68" presetID="5" presetClass="entr" presetSubtype="10" fill="hold" grpId="1"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checkerboard(across)">
                                      <p:cBhvr>
                                        <p:cTn id="70" dur="500"/>
                                        <p:tgtEl>
                                          <p:spTgt spid="21"/>
                                        </p:tgtEl>
                                      </p:cBhvr>
                                    </p:animEffect>
                                  </p:childTnLst>
                                </p:cTn>
                              </p:par>
                              <p:par>
                                <p:cTn id="71" presetID="5" presetClass="entr" presetSubtype="10" fill="hold" grpId="1" nodeType="withEffect">
                                  <p:stCondLst>
                                    <p:cond delay="0"/>
                                  </p:stCondLst>
                                  <p:childTnLst>
                                    <p:set>
                                      <p:cBhvr>
                                        <p:cTn id="72" dur="1" fill="hold">
                                          <p:stCondLst>
                                            <p:cond delay="0"/>
                                          </p:stCondLst>
                                        </p:cTn>
                                        <p:tgtEl>
                                          <p:spTgt spid="12"/>
                                        </p:tgtEl>
                                        <p:attrNameLst>
                                          <p:attrName>style.visibility</p:attrName>
                                        </p:attrNameLst>
                                      </p:cBhvr>
                                      <p:to>
                                        <p:strVal val="visible"/>
                                      </p:to>
                                    </p:set>
                                    <p:animEffect transition="in" filter="checkerboard(across)">
                                      <p:cBhvr>
                                        <p:cTn id="7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1"/>
      <p:bldP spid="17" grpId="1" animBg="1"/>
      <p:bldP spid="18" grpId="1" animBg="1"/>
      <p:bldP spid="4" grpId="1" animBg="1"/>
      <p:bldP spid="8" grpId="1"/>
      <p:bldP spid="12" grpId="1"/>
      <p:bldP spid="5" grpId="1" animBg="1"/>
      <p:bldP spid="10" grpId="1"/>
      <p:bldP spid="21" grpId="1"/>
      <p:bldP spid="22" grpId="1"/>
      <p:bldP spid="6" grpId="1" animBg="1"/>
      <p:bldP spid="9" grpId="1"/>
      <p:bldP spid="24" grpId="1"/>
      <p:bldP spid="7" grpId="1" animBg="1"/>
      <p:bldP spid="11" grpId="1"/>
      <p:bldP spid="25" grpId="1"/>
      <p:bldP spid="26" grpId="1"/>
      <p:bldP spid="15" grpId="1"/>
      <p:bldP spid="16" grpId="1"/>
      <p:bldP spid="19" grpId="1" animBg="1"/>
      <p:bldP spid="27" grpId="1"/>
      <p:bldP spid="28" grpId="1"/>
      <p:bldP spid="2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07415" y="3846830"/>
            <a:ext cx="9330690" cy="26009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07368" y="404664"/>
            <a:ext cx="2490470" cy="577316"/>
            <a:chOff x="1127448" y="667389"/>
            <a:chExt cx="2490470" cy="577316"/>
          </a:xfrm>
        </p:grpSpPr>
        <p:sp>
          <p:nvSpPr>
            <p:cNvPr id="6" name="矩形 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文本框 18"/>
            <p:cNvSpPr txBox="1"/>
            <p:nvPr/>
          </p:nvSpPr>
          <p:spPr>
            <a:xfrm>
              <a:off x="1271593" y="694694"/>
              <a:ext cx="234632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THREE</a:t>
              </a:r>
              <a:endParaRPr lang="zh-CN" altLang="en-US" sz="2800" dirty="0">
                <a:solidFill>
                  <a:schemeClr val="tx1">
                    <a:lumMod val="85000"/>
                    <a:lumOff val="15000"/>
                  </a:schemeClr>
                </a:solidFill>
                <a:latin typeface="+mj-ea"/>
                <a:ea typeface="+mj-ea"/>
              </a:endParaRPr>
            </a:p>
          </p:txBody>
        </p:sp>
      </p:grpSp>
      <p:pic>
        <p:nvPicPr>
          <p:cNvPr id="3" name="图片 2" descr="zelin"/>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038215" y="404495"/>
            <a:ext cx="5079365" cy="5079365"/>
          </a:xfrm>
          <a:prstGeom prst="rect">
            <a:avLst/>
          </a:prstGeom>
        </p:spPr>
      </p:pic>
      <p:sp>
        <p:nvSpPr>
          <p:cNvPr id="12" name="文本框 11"/>
          <p:cNvSpPr txBox="1"/>
          <p:nvPr/>
        </p:nvSpPr>
        <p:spPr>
          <a:xfrm>
            <a:off x="-1951990" y="5588000"/>
            <a:ext cx="12190095" cy="645160"/>
          </a:xfrm>
          <a:prstGeom prst="rect">
            <a:avLst/>
          </a:prstGeom>
          <a:noFill/>
        </p:spPr>
        <p:txBody>
          <a:bodyPr wrap="square" rtlCol="0">
            <a:spAutoFit/>
          </a:bodyPr>
          <a:lstStyle/>
          <a:p>
            <a:pPr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Barrage Word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Cloud of Zelin </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QV</a:t>
            </a:r>
            <a:endPar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7" name="矩形 6"/>
          <p:cNvSpPr/>
          <p:nvPr/>
        </p:nvSpPr>
        <p:spPr>
          <a:xfrm>
            <a:off x="31750" y="2604770"/>
            <a:ext cx="51689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376555" y="28035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94055" y="3444240"/>
            <a:ext cx="3686810" cy="850265"/>
          </a:xfrm>
          <a:prstGeom prst="rect">
            <a:avLst/>
          </a:prstGeom>
          <a:noFill/>
        </p:spPr>
        <p:txBody>
          <a:bodyPr wrap="square" rtlCol="0" anchor="t">
            <a:spAutoFit/>
          </a:bodyPr>
          <a:lstStyle/>
          <a:p>
            <a:pPr algn="ctr">
              <a:lnSpc>
                <a:spcPct val="130000"/>
              </a:lnSpc>
            </a:pPr>
            <a:r>
              <a:rPr lang="en-US" altLang="zh-CN" sz="1900" dirty="0">
                <a:solidFill>
                  <a:schemeClr val="bg1"/>
                </a:solidFill>
                <a:effectLst/>
                <a:sym typeface="+mn-ea"/>
              </a:rPr>
              <a:t>High Emotional Intelligence</a:t>
            </a:r>
          </a:p>
          <a:p>
            <a:pPr algn="ctr">
              <a:lnSpc>
                <a:spcPct val="130000"/>
              </a:lnSpc>
            </a:pPr>
            <a:r>
              <a:rPr lang="en-US" altLang="zh-CN" sz="1900" dirty="0">
                <a:solidFill>
                  <a:schemeClr val="bg1"/>
                </a:solidFill>
                <a:effectLst/>
                <a:sym typeface="+mn-ea"/>
              </a:rPr>
              <a:t> Cute</a:t>
            </a:r>
            <a:endParaRPr lang="zh-CN" altLang="en-US" sz="1900" dirty="0">
              <a:solidFill>
                <a:schemeClr val="bg1"/>
              </a:solidFill>
              <a:sym typeface="+mn-ea"/>
            </a:endParaRPr>
          </a:p>
        </p:txBody>
      </p:sp>
      <p:sp>
        <p:nvSpPr>
          <p:cNvPr id="10" name="文本框 9"/>
          <p:cNvSpPr txBox="1"/>
          <p:nvPr/>
        </p:nvSpPr>
        <p:spPr>
          <a:xfrm>
            <a:off x="2898140" y="554264"/>
            <a:ext cx="1964146"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Shuang PENG (</a:t>
            </a:r>
            <a:r>
              <a:rPr lang="zh-CN" altLang="en-US" sz="1400" dirty="0">
                <a:solidFill>
                  <a:schemeClr val="tx1">
                    <a:lumMod val="85000"/>
                    <a:lumOff val="15000"/>
                  </a:schemeClr>
                </a:solidFill>
                <a:latin typeface="+mj-ea"/>
                <a:ea typeface="+mj-ea"/>
              </a:rPr>
              <a:t>彭爽</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heckerboard(across)">
                                      <p:cBhvr>
                                        <p:cTn id="13" dur="500"/>
                                        <p:tgtEl>
                                          <p:spTgt spid="4"/>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checkerboard(across)">
                                      <p:cBhvr>
                                        <p:cTn id="16" dur="500"/>
                                        <p:tgtEl>
                                          <p:spTgt spid="7"/>
                                        </p:tgtEl>
                                      </p:cBhvr>
                                    </p:animEffect>
                                  </p:childTnLst>
                                </p:cTn>
                              </p:par>
                              <p:par>
                                <p:cTn id="17" presetID="5" presetClass="entr" presetSubtype="10" fill="hold" grpId="2"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heckerboard(across)">
                                      <p:cBhvr>
                                        <p:cTn id="19" dur="500"/>
                                        <p:tgtEl>
                                          <p:spTgt spid="8"/>
                                        </p:tgtEl>
                                      </p:cBhvr>
                                    </p:animEffect>
                                  </p:childTnLst>
                                </p:cTn>
                              </p:par>
                              <p:par>
                                <p:cTn id="20" presetID="5" presetClass="entr" presetSubtype="10" fill="hold" grpId="1"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checkerboard(across)">
                                      <p:cBhvr>
                                        <p:cTn id="22" dur="500"/>
                                        <p:tgtEl>
                                          <p:spTgt spid="9"/>
                                        </p:tgtEl>
                                      </p:cBhvr>
                                    </p:animEffect>
                                  </p:childTnLst>
                                </p:cTn>
                              </p:par>
                              <p:par>
                                <p:cTn id="23" presetID="5" presetClass="entr" presetSubtype="1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checkerboard(across)">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1" bldLvl="0" animBg="1"/>
      <p:bldP spid="8" grpId="2" animBg="1"/>
      <p:bldP spid="9" grpId="0"/>
      <p:bldP spid="9"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09345" y="3846830"/>
            <a:ext cx="9784715" cy="26009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07368" y="404664"/>
            <a:ext cx="2490470" cy="577316"/>
            <a:chOff x="1127448" y="667389"/>
            <a:chExt cx="2490470" cy="577316"/>
          </a:xfrm>
        </p:grpSpPr>
        <p:sp>
          <p:nvSpPr>
            <p:cNvPr id="6" name="矩形 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文本框 18"/>
            <p:cNvSpPr txBox="1"/>
            <p:nvPr/>
          </p:nvSpPr>
          <p:spPr>
            <a:xfrm>
              <a:off x="1271593" y="694694"/>
              <a:ext cx="234632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THREE</a:t>
              </a:r>
              <a:endParaRPr lang="zh-CN" altLang="en-US" sz="2800" dirty="0">
                <a:solidFill>
                  <a:schemeClr val="tx1">
                    <a:lumMod val="85000"/>
                    <a:lumOff val="15000"/>
                  </a:schemeClr>
                </a:solidFill>
                <a:latin typeface="+mj-ea"/>
                <a:ea typeface="+mj-ea"/>
              </a:endParaRPr>
            </a:p>
          </p:txBody>
        </p:sp>
      </p:grpSp>
      <p:pic>
        <p:nvPicPr>
          <p:cNvPr id="3" name="图片 2" descr="JinYe LI"/>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268085" y="431800"/>
            <a:ext cx="5079365" cy="5079365"/>
          </a:xfrm>
          <a:prstGeom prst="rect">
            <a:avLst/>
          </a:prstGeom>
        </p:spPr>
      </p:pic>
      <p:sp>
        <p:nvSpPr>
          <p:cNvPr id="12" name="文本框 11"/>
          <p:cNvSpPr txBox="1"/>
          <p:nvPr/>
        </p:nvSpPr>
        <p:spPr>
          <a:xfrm>
            <a:off x="-1659255" y="5673725"/>
            <a:ext cx="12191365" cy="645160"/>
          </a:xfrm>
          <a:prstGeom prst="rect">
            <a:avLst/>
          </a:prstGeom>
          <a:noFill/>
        </p:spPr>
        <p:txBody>
          <a:bodyPr wrap="square" rtlCol="0">
            <a:spAutoFit/>
          </a:bodyPr>
          <a:lstStyle/>
          <a:p>
            <a:pPr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Barrage Word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Cloud of Jinye </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LI</a:t>
            </a:r>
            <a:endPar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7" name="矩形 6"/>
          <p:cNvSpPr/>
          <p:nvPr/>
        </p:nvSpPr>
        <p:spPr>
          <a:xfrm>
            <a:off x="31750" y="2604770"/>
            <a:ext cx="51689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376555" y="28035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1815" y="3406140"/>
            <a:ext cx="3686810" cy="850265"/>
          </a:xfrm>
          <a:prstGeom prst="rect">
            <a:avLst/>
          </a:prstGeom>
          <a:noFill/>
        </p:spPr>
        <p:txBody>
          <a:bodyPr wrap="square" rtlCol="0" anchor="t">
            <a:spAutoFit/>
          </a:bodyPr>
          <a:lstStyle/>
          <a:p>
            <a:pPr algn="ctr">
              <a:lnSpc>
                <a:spcPct val="130000"/>
              </a:lnSpc>
            </a:pPr>
            <a:r>
              <a:rPr lang="en-US" altLang="zh-CN" sz="1900" dirty="0">
                <a:solidFill>
                  <a:schemeClr val="bg1"/>
                </a:solidFill>
                <a:effectLst/>
                <a:sym typeface="+mn-ea"/>
              </a:rPr>
              <a:t>Handsome  </a:t>
            </a:r>
          </a:p>
          <a:p>
            <a:pPr algn="ctr">
              <a:lnSpc>
                <a:spcPct val="130000"/>
              </a:lnSpc>
            </a:pPr>
            <a:r>
              <a:rPr lang="en-US" altLang="zh-CN" sz="1900" dirty="0">
                <a:solidFill>
                  <a:schemeClr val="bg1"/>
                </a:solidFill>
                <a:effectLst/>
                <a:sym typeface="+mn-ea"/>
              </a:rPr>
              <a:t>He </a:t>
            </a:r>
            <a:r>
              <a:rPr lang="en-US" altLang="zh-CN" sz="1900" dirty="0" err="1">
                <a:solidFill>
                  <a:schemeClr val="bg1"/>
                </a:solidFill>
                <a:effectLst/>
                <a:sym typeface="+mn-ea"/>
              </a:rPr>
              <a:t>Yunchen</a:t>
            </a:r>
            <a:endParaRPr lang="zh-CN" altLang="en-US" sz="1900" dirty="0">
              <a:solidFill>
                <a:schemeClr val="bg1"/>
              </a:solidFill>
              <a:sym typeface="+mn-ea"/>
            </a:endParaRPr>
          </a:p>
        </p:txBody>
      </p:sp>
      <p:sp>
        <p:nvSpPr>
          <p:cNvPr id="10" name="文本框 9"/>
          <p:cNvSpPr txBox="1"/>
          <p:nvPr/>
        </p:nvSpPr>
        <p:spPr>
          <a:xfrm>
            <a:off x="2898140" y="539750"/>
            <a:ext cx="1799590"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Shuang PENG (</a:t>
            </a:r>
            <a:r>
              <a:rPr lang="zh-CN" altLang="en-US" sz="1400" dirty="0">
                <a:solidFill>
                  <a:schemeClr val="tx1">
                    <a:lumMod val="85000"/>
                    <a:lumOff val="15000"/>
                  </a:schemeClr>
                </a:solidFill>
                <a:latin typeface="+mj-ea"/>
                <a:ea typeface="+mj-ea"/>
              </a:rPr>
              <a:t>彭爽</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edge">
                                      <p:cBhvr>
                                        <p:cTn id="13" dur="2000"/>
                                        <p:tgtEl>
                                          <p:spTgt spid="4"/>
                                        </p:tgtEl>
                                      </p:cBhvr>
                                    </p:animEffect>
                                  </p:childTnLst>
                                </p:cTn>
                              </p:par>
                              <p:par>
                                <p:cTn id="14" presetID="20" presetClass="entr" presetSubtype="0" fill="hold" grpId="1"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edge">
                                      <p:cBhvr>
                                        <p:cTn id="16" dur="2000"/>
                                        <p:tgtEl>
                                          <p:spTgt spid="9"/>
                                        </p:tgtEl>
                                      </p:cBhvr>
                                    </p:animEffect>
                                  </p:childTnLst>
                                </p:cTn>
                              </p:par>
                              <p:par>
                                <p:cTn id="17" presetID="2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edge">
                                      <p:cBhvr>
                                        <p:cTn id="19"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1" bldLvl="0" animBg="1"/>
      <p:bldP spid="9" grpId="0"/>
      <p:bldP spid="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1925" y="3843020"/>
            <a:ext cx="10934700" cy="26009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07368" y="404664"/>
            <a:ext cx="2490470" cy="577316"/>
            <a:chOff x="1127448" y="667389"/>
            <a:chExt cx="2490470" cy="577316"/>
          </a:xfrm>
        </p:grpSpPr>
        <p:sp>
          <p:nvSpPr>
            <p:cNvPr id="6" name="矩形 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文本框 18"/>
            <p:cNvSpPr txBox="1"/>
            <p:nvPr/>
          </p:nvSpPr>
          <p:spPr>
            <a:xfrm>
              <a:off x="1271593" y="694694"/>
              <a:ext cx="234632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THREE</a:t>
              </a:r>
              <a:endParaRPr lang="zh-CN" altLang="en-US" sz="2800" dirty="0">
                <a:solidFill>
                  <a:schemeClr val="tx1">
                    <a:lumMod val="85000"/>
                    <a:lumOff val="15000"/>
                  </a:schemeClr>
                </a:solidFill>
                <a:latin typeface="+mj-ea"/>
                <a:ea typeface="+mj-ea"/>
              </a:endParaRPr>
            </a:p>
          </p:txBody>
        </p:sp>
      </p:grpSp>
      <p:sp>
        <p:nvSpPr>
          <p:cNvPr id="22" name="矩形 21"/>
          <p:cNvSpPr/>
          <p:nvPr/>
        </p:nvSpPr>
        <p:spPr>
          <a:xfrm>
            <a:off x="687070" y="3106420"/>
            <a:ext cx="3976370" cy="645160"/>
          </a:xfrm>
          <a:prstGeom prst="rect">
            <a:avLst/>
          </a:prstGeom>
        </p:spPr>
        <p:txBody>
          <a:bodyPr wrap="square">
            <a:spAutoFit/>
          </a:bodyPr>
          <a:lstStyle/>
          <a:p>
            <a:pPr eaLnBrk="1" hangingPunct="1">
              <a:defRPr/>
            </a:pPr>
            <a:r>
              <a:rPr lang="zh-CN" altLang="en-US" dirty="0">
                <a:solidFill>
                  <a:schemeClr val="bg1"/>
                </a:solidFill>
                <a:latin typeface="+mj-ea"/>
                <a:ea typeface="+mj-ea"/>
              </a:rPr>
              <a:t>这张图调整成为了透明的，讨论一下效果，看看是用什么比较合适。</a:t>
            </a:r>
          </a:p>
        </p:txBody>
      </p:sp>
      <p:pic>
        <p:nvPicPr>
          <p:cNvPr id="3" name="图片 2" descr="YinFei WANG"/>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120765" y="431800"/>
            <a:ext cx="5079365" cy="5079365"/>
          </a:xfrm>
          <a:prstGeom prst="rect">
            <a:avLst/>
          </a:prstGeom>
        </p:spPr>
      </p:pic>
      <p:sp>
        <p:nvSpPr>
          <p:cNvPr id="8" name="文本框 7"/>
          <p:cNvSpPr txBox="1"/>
          <p:nvPr/>
        </p:nvSpPr>
        <p:spPr>
          <a:xfrm>
            <a:off x="-1351280" y="5546725"/>
            <a:ext cx="12292330" cy="645160"/>
          </a:xfrm>
          <a:prstGeom prst="rect">
            <a:avLst/>
          </a:prstGeom>
          <a:noFill/>
        </p:spPr>
        <p:txBody>
          <a:bodyPr wrap="square" rtlCol="0">
            <a:spAutoFit/>
          </a:bodyPr>
          <a:lstStyle/>
          <a:p>
            <a:pPr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Barrage Word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Cloud of Y</a:t>
            </a:r>
            <a:r>
              <a:rPr lang="en-US" altLang="zh-CN" sz="3600" b="1" dirty="0" err="1">
                <a:solidFill>
                  <a:srgbClr val="FFC000">
                    <a:lumMod val="50000"/>
                  </a:srgbClr>
                </a:solidFill>
                <a:latin typeface="Microsoft YaHei UI" panose="020B0503020204020204" pitchFamily="34" charset="-122"/>
                <a:ea typeface="Microsoft YaHei UI" panose="020B0503020204020204" pitchFamily="34" charset="-122"/>
              </a:rPr>
              <a:t>ingfei</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 WANG</a:t>
            </a:r>
            <a:endPar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7" name="矩形 6"/>
          <p:cNvSpPr/>
          <p:nvPr/>
        </p:nvSpPr>
        <p:spPr>
          <a:xfrm>
            <a:off x="31750" y="2604770"/>
            <a:ext cx="51689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376555" y="28035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94055" y="3444875"/>
            <a:ext cx="3686810" cy="850265"/>
          </a:xfrm>
          <a:prstGeom prst="rect">
            <a:avLst/>
          </a:prstGeom>
          <a:noFill/>
        </p:spPr>
        <p:txBody>
          <a:bodyPr wrap="square" rtlCol="0" anchor="t">
            <a:spAutoFit/>
          </a:bodyPr>
          <a:lstStyle/>
          <a:p>
            <a:pPr algn="ctr">
              <a:lnSpc>
                <a:spcPct val="130000"/>
              </a:lnSpc>
            </a:pPr>
            <a:r>
              <a:rPr lang="en-US" altLang="zh-CN" sz="1900" dirty="0">
                <a:solidFill>
                  <a:schemeClr val="bg1"/>
                </a:solidFill>
                <a:effectLst/>
                <a:sym typeface="+mn-ea"/>
              </a:rPr>
              <a:t>Good-Looking </a:t>
            </a:r>
          </a:p>
          <a:p>
            <a:pPr algn="ctr">
              <a:lnSpc>
                <a:spcPct val="130000"/>
              </a:lnSpc>
            </a:pPr>
            <a:r>
              <a:rPr lang="en-US" altLang="zh-CN" sz="1900" dirty="0">
                <a:solidFill>
                  <a:schemeClr val="bg1"/>
                </a:solidFill>
                <a:effectLst/>
                <a:sym typeface="+mn-ea"/>
              </a:rPr>
              <a:t>Beautiful</a:t>
            </a:r>
            <a:endParaRPr lang="zh-CN" altLang="en-US" sz="1900" dirty="0">
              <a:solidFill>
                <a:schemeClr val="bg1"/>
              </a:solidFill>
              <a:sym typeface="+mn-ea"/>
            </a:endParaRPr>
          </a:p>
        </p:txBody>
      </p:sp>
      <p:sp>
        <p:nvSpPr>
          <p:cNvPr id="11" name="文本框 10"/>
          <p:cNvSpPr txBox="1"/>
          <p:nvPr/>
        </p:nvSpPr>
        <p:spPr>
          <a:xfrm>
            <a:off x="2898140" y="539750"/>
            <a:ext cx="1799590"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Shuang PENG (</a:t>
            </a:r>
            <a:r>
              <a:rPr lang="zh-CN" altLang="en-US" sz="1400" dirty="0">
                <a:solidFill>
                  <a:schemeClr val="tx1">
                    <a:lumMod val="85000"/>
                    <a:lumOff val="15000"/>
                  </a:schemeClr>
                </a:solidFill>
                <a:latin typeface="+mj-ea"/>
                <a:ea typeface="+mj-ea"/>
              </a:rPr>
              <a:t>彭爽</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checkerboard(across)">
                                      <p:cBhvr>
                                        <p:cTn id="7" dur="500"/>
                                        <p:tgtEl>
                                          <p:spTgt spid="9"/>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randombar(horizontal)">
                                      <p:cBhvr>
                                        <p:cTn id="10" dur="500"/>
                                        <p:tgtEl>
                                          <p:spTgt spid="10"/>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edge">
                                      <p:cBhvr>
                                        <p:cTn id="13" dur="2000"/>
                                        <p:tgtEl>
                                          <p:spTgt spid="22"/>
                                        </p:tgtEl>
                                      </p:cBhvr>
                                    </p:animEffect>
                                  </p:childTnLst>
                                </p:cTn>
                              </p:par>
                              <p:par>
                                <p:cTn id="14" presetID="20" presetClass="entr" presetSubtype="0" fill="hold" grpId="1"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edge">
                                      <p:cBhvr>
                                        <p:cTn id="16" dur="2000"/>
                                        <p:tgtEl>
                                          <p:spTgt spid="10"/>
                                        </p:tgtEl>
                                      </p:cBhvr>
                                    </p:animEffect>
                                  </p:childTnLst>
                                </p:cTn>
                              </p:par>
                              <p:par>
                                <p:cTn id="17" presetID="2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edge">
                                      <p:cBhvr>
                                        <p:cTn id="19" dur="2000"/>
                                        <p:tgtEl>
                                          <p:spTgt spid="3"/>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ox(in)">
                                      <p:cBhvr>
                                        <p:cTn id="22" dur="2000"/>
                                        <p:tgtEl>
                                          <p:spTgt spid="4"/>
                                        </p:tgtEl>
                                      </p:cBhvr>
                                    </p:animEffect>
                                  </p:childTnLst>
                                </p:cTn>
                              </p:par>
                              <p:par>
                                <p:cTn id="23" presetID="4" presetClass="entr" presetSubtype="16" fill="hold" grpId="1"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box(in)">
                                      <p:cBhvr>
                                        <p:cTn id="25" dur="2000"/>
                                        <p:tgtEl>
                                          <p:spTgt spid="22"/>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ox(in)">
                                      <p:cBhvr>
                                        <p:cTn id="28" dur="2000"/>
                                        <p:tgtEl>
                                          <p:spTgt spid="7"/>
                                        </p:tgtEl>
                                      </p:cBhvr>
                                    </p:animEffect>
                                  </p:childTnLst>
                                </p:cTn>
                              </p:par>
                              <p:par>
                                <p:cTn id="29" presetID="4" presetClass="entr" presetSubtype="16" fill="hold" grpId="2"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ox(in)">
                                      <p:cBhvr>
                                        <p:cTn id="31" dur="2000"/>
                                        <p:tgtEl>
                                          <p:spTgt spid="9"/>
                                        </p:tgtEl>
                                      </p:cBhvr>
                                    </p:animEffect>
                                  </p:childTnLst>
                                </p:cTn>
                              </p:par>
                              <p:par>
                                <p:cTn id="32" presetID="4" presetClass="entr" presetSubtype="16" fill="hold" grpId="2"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ox(in)">
                                      <p:cBhvr>
                                        <p:cTn id="34" dur="2000"/>
                                        <p:tgtEl>
                                          <p:spTgt spid="10"/>
                                        </p:tgtEl>
                                      </p:cBhvr>
                                    </p:animEffect>
                                  </p:childTnLst>
                                </p:cTn>
                              </p:par>
                              <p:par>
                                <p:cTn id="35" presetID="4" presetClass="entr" presetSubtype="16"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ox(in)">
                                      <p:cBhvr>
                                        <p:cTn id="3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P spid="22" grpId="1"/>
      <p:bldP spid="7" grpId="0" animBg="1"/>
      <p:bldP spid="9" grpId="1" bldLvl="0" animBg="1"/>
      <p:bldP spid="9" grpId="2" animBg="1"/>
      <p:bldP spid="10" grpId="0"/>
      <p:bldP spid="10" grpId="1"/>
      <p:bldP spid="10" grpId="2"/>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87070" y="3843020"/>
            <a:ext cx="10328910" cy="26009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407368" y="404664"/>
            <a:ext cx="2490470" cy="577316"/>
            <a:chOff x="1127448" y="667389"/>
            <a:chExt cx="2490470" cy="577316"/>
          </a:xfrm>
        </p:grpSpPr>
        <p:sp>
          <p:nvSpPr>
            <p:cNvPr id="6" name="矩形 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9" name="文本框 18"/>
            <p:cNvSpPr txBox="1"/>
            <p:nvPr/>
          </p:nvSpPr>
          <p:spPr>
            <a:xfrm>
              <a:off x="1271593" y="694694"/>
              <a:ext cx="234632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THREE</a:t>
              </a:r>
              <a:endParaRPr lang="zh-CN" altLang="en-US" sz="2800" dirty="0">
                <a:solidFill>
                  <a:schemeClr val="tx1">
                    <a:lumMod val="85000"/>
                    <a:lumOff val="15000"/>
                  </a:schemeClr>
                </a:solidFill>
                <a:latin typeface="+mj-ea"/>
                <a:ea typeface="+mj-ea"/>
              </a:endParaRPr>
            </a:p>
          </p:txBody>
        </p:sp>
      </p:grpSp>
      <p:sp>
        <p:nvSpPr>
          <p:cNvPr id="22" name="矩形 21"/>
          <p:cNvSpPr/>
          <p:nvPr/>
        </p:nvSpPr>
        <p:spPr>
          <a:xfrm>
            <a:off x="687070" y="3106420"/>
            <a:ext cx="3976370" cy="645160"/>
          </a:xfrm>
          <a:prstGeom prst="rect">
            <a:avLst/>
          </a:prstGeom>
        </p:spPr>
        <p:txBody>
          <a:bodyPr wrap="square">
            <a:spAutoFit/>
          </a:bodyPr>
          <a:lstStyle/>
          <a:p>
            <a:pPr eaLnBrk="1" hangingPunct="1">
              <a:defRPr/>
            </a:pPr>
            <a:r>
              <a:rPr lang="zh-CN" altLang="en-US" dirty="0">
                <a:solidFill>
                  <a:schemeClr val="bg1"/>
                </a:solidFill>
                <a:latin typeface="+mj-ea"/>
                <a:ea typeface="+mj-ea"/>
              </a:rPr>
              <a:t>这张图调整成为了透明的，讨论一下效果，看看是用什么比较合适。</a:t>
            </a:r>
          </a:p>
        </p:txBody>
      </p:sp>
      <p:pic>
        <p:nvPicPr>
          <p:cNvPr id="4" name="图片 3" descr="YuCheng LIU"/>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6152515" y="404495"/>
            <a:ext cx="5079365" cy="5079365"/>
          </a:xfrm>
          <a:prstGeom prst="rect">
            <a:avLst/>
          </a:prstGeom>
        </p:spPr>
      </p:pic>
      <p:sp>
        <p:nvSpPr>
          <p:cNvPr id="12" name="文本框 11"/>
          <p:cNvSpPr txBox="1"/>
          <p:nvPr/>
        </p:nvSpPr>
        <p:spPr>
          <a:xfrm>
            <a:off x="-1238885" y="5546090"/>
            <a:ext cx="12191365" cy="645160"/>
          </a:xfrm>
          <a:prstGeom prst="rect">
            <a:avLst/>
          </a:prstGeom>
          <a:noFill/>
        </p:spPr>
        <p:txBody>
          <a:bodyPr wrap="square" rtlCol="0">
            <a:spAutoFit/>
          </a:bodyPr>
          <a:lstStyle/>
          <a:p>
            <a:pPr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Barrage Word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Cloud of Yucheng </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LIU</a:t>
            </a:r>
            <a:endPar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endParaRPr>
          </a:p>
        </p:txBody>
      </p:sp>
      <p:sp>
        <p:nvSpPr>
          <p:cNvPr id="3" name="矩形 2"/>
          <p:cNvSpPr/>
          <p:nvPr/>
        </p:nvSpPr>
        <p:spPr>
          <a:xfrm>
            <a:off x="31750" y="2604770"/>
            <a:ext cx="51689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矩形 7"/>
          <p:cNvSpPr/>
          <p:nvPr/>
        </p:nvSpPr>
        <p:spPr>
          <a:xfrm>
            <a:off x="376555" y="28035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51815" y="3254375"/>
            <a:ext cx="3893820" cy="1229995"/>
          </a:xfrm>
          <a:prstGeom prst="rect">
            <a:avLst/>
          </a:prstGeom>
          <a:noFill/>
        </p:spPr>
        <p:txBody>
          <a:bodyPr wrap="square" rtlCol="0" anchor="t">
            <a:spAutoFit/>
          </a:bodyPr>
          <a:lstStyle/>
          <a:p>
            <a:pPr algn="ctr">
              <a:lnSpc>
                <a:spcPct val="130000"/>
              </a:lnSpc>
            </a:pPr>
            <a:r>
              <a:rPr lang="en-US" altLang="zh-CN" sz="1900" dirty="0">
                <a:solidFill>
                  <a:schemeClr val="bg1"/>
                </a:solidFill>
                <a:effectLst/>
                <a:sym typeface="+mn-ea"/>
              </a:rPr>
              <a:t>A High Score in The Examination Good Professional Knowledge</a:t>
            </a:r>
            <a:endParaRPr lang="en-US" altLang="zh-CN" sz="1900" kern="1200" dirty="0">
              <a:solidFill>
                <a:schemeClr val="bg1"/>
              </a:solidFill>
              <a:effectLst/>
              <a:latin typeface="+mn-lt"/>
              <a:ea typeface="+mn-ea"/>
              <a:cs typeface="+mn-cs"/>
            </a:endParaRPr>
          </a:p>
          <a:p>
            <a:pPr algn="ctr">
              <a:lnSpc>
                <a:spcPct val="130000"/>
              </a:lnSpc>
            </a:pPr>
            <a:r>
              <a:rPr lang="en-US" altLang="zh-CN" sz="1900" dirty="0">
                <a:solidFill>
                  <a:schemeClr val="bg1"/>
                </a:solidFill>
                <a:effectLst/>
                <a:sym typeface="+mn-ea"/>
              </a:rPr>
              <a:t>Distress</a:t>
            </a:r>
            <a:endParaRPr lang="zh-CN" altLang="en-US" sz="1900" dirty="0">
              <a:solidFill>
                <a:schemeClr val="bg1"/>
              </a:solidFill>
              <a:sym typeface="+mn-ea"/>
            </a:endParaRPr>
          </a:p>
        </p:txBody>
      </p:sp>
      <p:sp>
        <p:nvSpPr>
          <p:cNvPr id="10" name="文本框 9"/>
          <p:cNvSpPr txBox="1"/>
          <p:nvPr/>
        </p:nvSpPr>
        <p:spPr>
          <a:xfrm>
            <a:off x="2898139" y="539750"/>
            <a:ext cx="2051231"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Shuang PENG (</a:t>
            </a:r>
            <a:r>
              <a:rPr lang="zh-CN" altLang="en-US" sz="1400" dirty="0">
                <a:solidFill>
                  <a:schemeClr val="tx1">
                    <a:lumMod val="85000"/>
                    <a:lumOff val="15000"/>
                  </a:schemeClr>
                </a:solidFill>
                <a:latin typeface="+mj-ea"/>
                <a:ea typeface="+mj-ea"/>
              </a:rPr>
              <a:t>彭爽</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randombar(horizont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8" grpId="1" bldLvl="0" animBg="1"/>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a:off x="7109583" y="437896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0" y="2286000"/>
            <a:ext cx="12192000" cy="2286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8"/>
          <p:cNvGrpSpPr/>
          <p:nvPr/>
        </p:nvGrpSpPr>
        <p:grpSpPr>
          <a:xfrm>
            <a:off x="795430" y="2718425"/>
            <a:ext cx="11358504" cy="1445260"/>
            <a:chOff x="2112608" y="2705725"/>
            <a:chExt cx="11358504" cy="1445260"/>
          </a:xfrm>
        </p:grpSpPr>
        <p:sp>
          <p:nvSpPr>
            <p:cNvPr id="47" name="文本框 46"/>
            <p:cNvSpPr txBox="1"/>
            <p:nvPr/>
          </p:nvSpPr>
          <p:spPr>
            <a:xfrm rot="10800000">
              <a:off x="211260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6" name="组合 5"/>
            <p:cNvGrpSpPr/>
            <p:nvPr/>
          </p:nvGrpSpPr>
          <p:grpSpPr>
            <a:xfrm>
              <a:off x="3298412" y="2705725"/>
              <a:ext cx="10172700" cy="1445260"/>
              <a:chOff x="3590450" y="2724636"/>
              <a:chExt cx="10172700" cy="1445260"/>
            </a:xfrm>
          </p:grpSpPr>
          <p:sp>
            <p:nvSpPr>
              <p:cNvPr id="53" name="文本框 52"/>
              <p:cNvSpPr txBox="1"/>
              <p:nvPr/>
            </p:nvSpPr>
            <p:spPr>
              <a:xfrm>
                <a:off x="3590450" y="2724636"/>
                <a:ext cx="1439545" cy="144526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8800" dirty="0">
                    <a:solidFill>
                      <a:schemeClr val="accent1"/>
                    </a:solidFill>
                  </a:rPr>
                  <a:t>04</a:t>
                </a:r>
                <a:endParaRPr lang="zh-CN" altLang="en-US" sz="8800" dirty="0">
                  <a:solidFill>
                    <a:schemeClr val="accent1"/>
                  </a:solidFill>
                </a:endParaRPr>
              </a:p>
            </p:txBody>
          </p:sp>
          <p:sp>
            <p:nvSpPr>
              <p:cNvPr id="65" name="矩形 64"/>
              <p:cNvSpPr/>
              <p:nvPr/>
            </p:nvSpPr>
            <p:spPr>
              <a:xfrm>
                <a:off x="5176045" y="3112621"/>
                <a:ext cx="8587105" cy="645160"/>
              </a:xfrm>
              <a:prstGeom prst="rect">
                <a:avLst/>
              </a:prstGeom>
            </p:spPr>
            <p:txBody>
              <a:bodyPr wrap="square">
                <a:spAutoFit/>
              </a:bodyPr>
              <a:lstStyle/>
              <a:p>
                <a:pPr algn="l">
                  <a:defRPr/>
                </a:pPr>
                <a:r>
                  <a:rPr lang="zh-CN" altLang="en-US" sz="3600" dirty="0">
                    <a:solidFill>
                      <a:schemeClr val="bg1"/>
                    </a:solidFill>
                    <a:latin typeface="Helvetica" pitchFamily="34" charset="0"/>
                    <a:sym typeface="+mn-ea"/>
                  </a:rPr>
                  <a:t>Text </a:t>
                </a:r>
                <a:r>
                  <a:rPr lang="en-US" altLang="zh-CN" sz="3600" dirty="0">
                    <a:solidFill>
                      <a:schemeClr val="bg1"/>
                    </a:solidFill>
                    <a:latin typeface="Helvetica" pitchFamily="34" charset="0"/>
                    <a:sym typeface="+mn-ea"/>
                  </a:rPr>
                  <a:t>Sentiment</a:t>
                </a:r>
                <a:r>
                  <a:rPr lang="zh-CN" altLang="en-US" sz="3600" dirty="0">
                    <a:solidFill>
                      <a:schemeClr val="bg1"/>
                    </a:solidFill>
                    <a:latin typeface="Helvetica" pitchFamily="34" charset="0"/>
                    <a:sym typeface="+mn-ea"/>
                  </a:rPr>
                  <a:t> Analysis &amp; Resampling</a:t>
                </a:r>
              </a:p>
            </p:txBody>
          </p:sp>
        </p:grpSp>
      </p:grpSp>
      <p:sp>
        <p:nvSpPr>
          <p:cNvPr id="72" name="椭圆 71"/>
          <p:cNvSpPr/>
          <p:nvPr/>
        </p:nvSpPr>
        <p:spPr>
          <a:xfrm>
            <a:off x="9146418" y="271847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椭圆 73"/>
          <p:cNvSpPr/>
          <p:nvPr/>
        </p:nvSpPr>
        <p:spPr>
          <a:xfrm>
            <a:off x="10975907" y="66771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4"/>
          <p:cNvSpPr/>
          <p:nvPr/>
        </p:nvSpPr>
        <p:spPr>
          <a:xfrm>
            <a:off x="9101445" y="16808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任意多边形 19"/>
          <p:cNvSpPr/>
          <p:nvPr/>
        </p:nvSpPr>
        <p:spPr>
          <a:xfrm>
            <a:off x="88900" y="1849148"/>
            <a:ext cx="12065000" cy="3484852"/>
          </a:xfrm>
          <a:custGeom>
            <a:avLst/>
            <a:gdLst>
              <a:gd name="connsiteX0" fmla="*/ 0 w 12065000"/>
              <a:gd name="connsiteY0" fmla="*/ 3345152 h 3484852"/>
              <a:gd name="connsiteX1" fmla="*/ 1168400 w 12065000"/>
              <a:gd name="connsiteY1" fmla="*/ 1656052 h 3484852"/>
              <a:gd name="connsiteX2" fmla="*/ 4089400 w 12065000"/>
              <a:gd name="connsiteY2" fmla="*/ 5052 h 3484852"/>
              <a:gd name="connsiteX3" fmla="*/ 8877300 w 12065000"/>
              <a:gd name="connsiteY3" fmla="*/ 1224252 h 3484852"/>
              <a:gd name="connsiteX4" fmla="*/ 12065000 w 12065000"/>
              <a:gd name="connsiteY4" fmla="*/ 3484852 h 348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0" h="3484852">
                <a:moveTo>
                  <a:pt x="0" y="3345152"/>
                </a:moveTo>
                <a:cubicBezTo>
                  <a:pt x="243416" y="2778943"/>
                  <a:pt x="486833" y="2212735"/>
                  <a:pt x="1168400" y="1656052"/>
                </a:cubicBezTo>
                <a:cubicBezTo>
                  <a:pt x="1849967" y="1099369"/>
                  <a:pt x="2804583" y="77019"/>
                  <a:pt x="4089400" y="5052"/>
                </a:cubicBezTo>
                <a:cubicBezTo>
                  <a:pt x="5374217" y="-66915"/>
                  <a:pt x="7548033" y="644285"/>
                  <a:pt x="8877300" y="1224252"/>
                </a:cubicBezTo>
                <a:cubicBezTo>
                  <a:pt x="10206567" y="1804219"/>
                  <a:pt x="11135783" y="2644535"/>
                  <a:pt x="12065000" y="3484852"/>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0800" y="1710224"/>
            <a:ext cx="12141200" cy="3255477"/>
          </a:xfrm>
          <a:custGeom>
            <a:avLst/>
            <a:gdLst>
              <a:gd name="connsiteX0" fmla="*/ 0 w 12141200"/>
              <a:gd name="connsiteY0" fmla="*/ 563076 h 3255477"/>
              <a:gd name="connsiteX1" fmla="*/ 2032000 w 12141200"/>
              <a:gd name="connsiteY1" fmla="*/ 3255476 h 3255477"/>
              <a:gd name="connsiteX2" fmla="*/ 3822700 w 12141200"/>
              <a:gd name="connsiteY2" fmla="*/ 575776 h 3255477"/>
              <a:gd name="connsiteX3" fmla="*/ 5956300 w 12141200"/>
              <a:gd name="connsiteY3" fmla="*/ 207476 h 3255477"/>
              <a:gd name="connsiteX4" fmla="*/ 12141200 w 12141200"/>
              <a:gd name="connsiteY4" fmla="*/ 3141176 h 3255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200" h="3255477">
                <a:moveTo>
                  <a:pt x="0" y="563076"/>
                </a:moveTo>
                <a:cubicBezTo>
                  <a:pt x="697441" y="1908217"/>
                  <a:pt x="1394883" y="3253359"/>
                  <a:pt x="2032000" y="3255476"/>
                </a:cubicBezTo>
                <a:cubicBezTo>
                  <a:pt x="2669117" y="3257593"/>
                  <a:pt x="3168650" y="1083776"/>
                  <a:pt x="3822700" y="575776"/>
                </a:cubicBezTo>
                <a:cubicBezTo>
                  <a:pt x="4476750" y="67776"/>
                  <a:pt x="4569883" y="-220091"/>
                  <a:pt x="5956300" y="207476"/>
                </a:cubicBezTo>
                <a:cubicBezTo>
                  <a:pt x="7342717" y="635043"/>
                  <a:pt x="9741958" y="1888109"/>
                  <a:pt x="12141200" y="3141176"/>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913041" y="5798180"/>
            <a:ext cx="810260" cy="698500"/>
          </a:xfrm>
          <a:prstGeom prst="triangle">
            <a:avLst/>
          </a:prstGeom>
          <a:solidFill>
            <a:srgbClr val="FFC61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等腰三角形 23"/>
          <p:cNvSpPr/>
          <p:nvPr/>
        </p:nvSpPr>
        <p:spPr>
          <a:xfrm>
            <a:off x="1466119" y="5923929"/>
            <a:ext cx="312305" cy="269229"/>
          </a:xfrm>
          <a:prstGeom prst="triangle">
            <a:avLst/>
          </a:prstGeom>
          <a:solidFill>
            <a:srgbClr val="59595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等腰三角形 24"/>
          <p:cNvSpPr/>
          <p:nvPr/>
        </p:nvSpPr>
        <p:spPr>
          <a:xfrm>
            <a:off x="2082783" y="5663984"/>
            <a:ext cx="434594" cy="374650"/>
          </a:xfrm>
          <a:prstGeom prst="triangle">
            <a:avLst/>
          </a:prstGeom>
          <a:solidFill>
            <a:srgbClr val="70965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等腰三角形 25"/>
          <p:cNvSpPr/>
          <p:nvPr/>
        </p:nvSpPr>
        <p:spPr>
          <a:xfrm>
            <a:off x="664119" y="5631326"/>
            <a:ext cx="368658" cy="317809"/>
          </a:xfrm>
          <a:prstGeom prst="triangle">
            <a:avLst/>
          </a:prstGeom>
          <a:solidFill>
            <a:srgbClr val="A77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a:off x="1198385" y="5354245"/>
            <a:ext cx="291952" cy="251683"/>
          </a:xfrm>
          <a:prstGeom prst="triangle">
            <a:avLst/>
          </a:prstGeom>
          <a:solidFill>
            <a:srgbClr val="76717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a:off x="1911807" y="6167189"/>
            <a:ext cx="209360" cy="180483"/>
          </a:xfrm>
          <a:prstGeom prst="triangle">
            <a:avLst/>
          </a:prstGeom>
          <a:solidFill>
            <a:srgbClr val="A7745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heel(1)">
                                      <p:cBhvr>
                                        <p:cTn id="7" dur="2000"/>
                                        <p:tgtEl>
                                          <p:spTgt spid="7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heel(1)">
                                      <p:cBhvr>
                                        <p:cTn id="10" dur="2000"/>
                                        <p:tgtEl>
                                          <p:spTgt spid="5"/>
                                        </p:tgtEl>
                                      </p:cBhvr>
                                    </p:animEffect>
                                  </p:childTnLst>
                                </p:cTn>
                              </p:par>
                              <p:par>
                                <p:cTn id="11" presetID="21" presetClass="entr" presetSubtype="1"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heel(1)">
                                      <p:cBhvr>
                                        <p:cTn id="13" dur="2000"/>
                                        <p:tgtEl>
                                          <p:spTgt spid="19"/>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72"/>
                                        </p:tgtEl>
                                        <p:attrNameLst>
                                          <p:attrName>style.visibility</p:attrName>
                                        </p:attrNameLst>
                                      </p:cBhvr>
                                      <p:to>
                                        <p:strVal val="visible"/>
                                      </p:to>
                                    </p:set>
                                    <p:animEffect transition="in" filter="wheel(1)">
                                      <p:cBhvr>
                                        <p:cTn id="16" dur="2000"/>
                                        <p:tgtEl>
                                          <p:spTgt spid="7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animEffect transition="in" filter="wheel(1)">
                                      <p:cBhvr>
                                        <p:cTn id="19" dur="2000"/>
                                        <p:tgtEl>
                                          <p:spTgt spid="74"/>
                                        </p:tgtEl>
                                      </p:cBhvr>
                                    </p:animEffect>
                                  </p:childTnLst>
                                </p:cTn>
                              </p:par>
                              <p:par>
                                <p:cTn id="20" presetID="21" presetClass="entr" presetSubtype="1" fill="hold" grpId="0"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heel(1)">
                                      <p:cBhvr>
                                        <p:cTn id="22" dur="2000"/>
                                        <p:tgtEl>
                                          <p:spTgt spid="75"/>
                                        </p:tgtEl>
                                      </p:cBhvr>
                                    </p:animEffect>
                                  </p:childTnLst>
                                </p:cTn>
                              </p:par>
                              <p:par>
                                <p:cTn id="23" presetID="21" presetClass="entr" presetSubtype="1"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wheel(1)">
                                      <p:cBhvr>
                                        <p:cTn id="25"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5" grpId="0" animBg="1"/>
      <p:bldP spid="72" grpId="0" animBg="1"/>
      <p:bldP spid="74" grpId="0" animBg="1"/>
      <p:bldP spid="75"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28"/>
          <p:cNvSpPr/>
          <p:nvPr/>
        </p:nvSpPr>
        <p:spPr>
          <a:xfrm>
            <a:off x="173355" y="2290445"/>
            <a:ext cx="6533515" cy="284543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a:p>
        </p:txBody>
      </p:sp>
      <p:sp>
        <p:nvSpPr>
          <p:cNvPr id="20" name="文本框 19"/>
          <p:cNvSpPr txBox="1"/>
          <p:nvPr/>
        </p:nvSpPr>
        <p:spPr>
          <a:xfrm>
            <a:off x="0" y="5656580"/>
            <a:ext cx="12192635" cy="829945"/>
          </a:xfrm>
          <a:prstGeom prst="rect">
            <a:avLst/>
          </a:prstGeom>
          <a:noFill/>
        </p:spPr>
        <p:txBody>
          <a:bodyPr wrap="square" rtlCol="0">
            <a:spAutoFit/>
          </a:bodyPr>
          <a:lstStyle/>
          <a:p>
            <a:pPr algn="ctr"/>
            <a:r>
              <a:rPr lang="zh-CN" altLang="en-US" sz="4800" b="1" dirty="0">
                <a:solidFill>
                  <a:srgbClr val="FFC000">
                    <a:lumMod val="50000"/>
                  </a:srgbClr>
                </a:solidFill>
                <a:latin typeface="Microsoft YaHei UI" panose="020B0503020204020204" pitchFamily="34" charset="-122"/>
                <a:ea typeface="Microsoft YaHei UI" panose="020B0503020204020204" pitchFamily="34" charset="-122"/>
              </a:rPr>
              <a:t>Text </a:t>
            </a:r>
            <a:r>
              <a:rPr lang="en-US" altLang="zh-CN" sz="4800" b="1" dirty="0">
                <a:solidFill>
                  <a:srgbClr val="FFC000">
                    <a:lumMod val="50000"/>
                  </a:srgbClr>
                </a:solidFill>
                <a:latin typeface="Microsoft YaHei UI" panose="020B0503020204020204" pitchFamily="34" charset="-122"/>
                <a:ea typeface="Microsoft YaHei UI" panose="020B0503020204020204" pitchFamily="34" charset="-122"/>
              </a:rPr>
              <a:t>S</a:t>
            </a:r>
            <a:r>
              <a:rPr lang="zh-CN" altLang="en-US" sz="4800" b="1" dirty="0">
                <a:solidFill>
                  <a:srgbClr val="FFC000">
                    <a:lumMod val="50000"/>
                  </a:srgbClr>
                </a:solidFill>
                <a:latin typeface="Microsoft YaHei UI" panose="020B0503020204020204" pitchFamily="34" charset="-122"/>
                <a:ea typeface="Microsoft YaHei UI" panose="020B0503020204020204" pitchFamily="34" charset="-122"/>
              </a:rPr>
              <a:t>entiment </a:t>
            </a:r>
            <a:r>
              <a:rPr lang="en-US" altLang="zh-CN" sz="4800" b="1" dirty="0">
                <a:solidFill>
                  <a:srgbClr val="FFC000">
                    <a:lumMod val="50000"/>
                  </a:srgbClr>
                </a:solidFill>
                <a:latin typeface="Microsoft YaHei UI" panose="020B0503020204020204" pitchFamily="34" charset="-122"/>
                <a:ea typeface="Microsoft YaHei UI" panose="020B0503020204020204" pitchFamily="34" charset="-122"/>
              </a:rPr>
              <a:t>A</a:t>
            </a:r>
            <a:r>
              <a:rPr lang="zh-CN" altLang="en-US" sz="4800" b="1" dirty="0">
                <a:solidFill>
                  <a:srgbClr val="FFC000">
                    <a:lumMod val="50000"/>
                  </a:srgbClr>
                </a:solidFill>
                <a:latin typeface="Microsoft YaHei UI" panose="020B0503020204020204" pitchFamily="34" charset="-122"/>
                <a:ea typeface="Microsoft YaHei UI" panose="020B0503020204020204" pitchFamily="34" charset="-122"/>
              </a:rPr>
              <a:t>nalysis </a:t>
            </a:r>
            <a:r>
              <a:rPr lang="en-US" altLang="zh-CN" sz="4800" b="1" dirty="0">
                <a:solidFill>
                  <a:srgbClr val="FFC000">
                    <a:lumMod val="50000"/>
                  </a:srgbClr>
                </a:solidFill>
                <a:latin typeface="Microsoft YaHei UI" panose="020B0503020204020204" pitchFamily="34" charset="-122"/>
                <a:ea typeface="Microsoft YaHei UI" panose="020B0503020204020204" pitchFamily="34" charset="-122"/>
              </a:rPr>
              <a:t>M</a:t>
            </a:r>
            <a:r>
              <a:rPr lang="zh-CN" altLang="en-US" sz="4800" b="1" dirty="0">
                <a:solidFill>
                  <a:srgbClr val="FFC000">
                    <a:lumMod val="50000"/>
                  </a:srgbClr>
                </a:solidFill>
                <a:latin typeface="Microsoft YaHei UI" panose="020B0503020204020204" pitchFamily="34" charset="-122"/>
                <a:ea typeface="Microsoft YaHei UI" panose="020B0503020204020204" pitchFamily="34" charset="-122"/>
              </a:rPr>
              <a:t>odel</a:t>
            </a:r>
          </a:p>
        </p:txBody>
      </p:sp>
      <p:pic>
        <p:nvPicPr>
          <p:cNvPr id="21" name="图片 20" descr="5241608826186_.pic_hd"/>
          <p:cNvPicPr>
            <a:picLocks noChangeAspect="1"/>
          </p:cNvPicPr>
          <p:nvPr/>
        </p:nvPicPr>
        <p:blipFill>
          <a:blip r:embed="rId3"/>
          <a:srcRect r="22849" b="4213"/>
          <a:stretch>
            <a:fillRect/>
          </a:stretch>
        </p:blipFill>
        <p:spPr>
          <a:xfrm>
            <a:off x="5270500" y="1172210"/>
            <a:ext cx="6565265" cy="708660"/>
          </a:xfrm>
          <a:prstGeom prst="rect">
            <a:avLst/>
          </a:prstGeom>
          <a:ln>
            <a:solidFill>
              <a:schemeClr val="tx1"/>
            </a:solidFill>
          </a:ln>
        </p:spPr>
      </p:pic>
      <p:pic>
        <p:nvPicPr>
          <p:cNvPr id="23" name="图片 22" descr="5251608826613_.pic_hd"/>
          <p:cNvPicPr>
            <a:picLocks noChangeAspect="1"/>
          </p:cNvPicPr>
          <p:nvPr/>
        </p:nvPicPr>
        <p:blipFill>
          <a:blip r:embed="rId4"/>
          <a:stretch>
            <a:fillRect/>
          </a:stretch>
        </p:blipFill>
        <p:spPr>
          <a:xfrm>
            <a:off x="478155" y="2477770"/>
            <a:ext cx="5924550" cy="2438400"/>
          </a:xfrm>
          <a:prstGeom prst="rect">
            <a:avLst/>
          </a:prstGeom>
        </p:spPr>
      </p:pic>
      <p:sp>
        <p:nvSpPr>
          <p:cNvPr id="24" name="文本框 23"/>
          <p:cNvSpPr txBox="1"/>
          <p:nvPr/>
        </p:nvSpPr>
        <p:spPr>
          <a:xfrm>
            <a:off x="7331710" y="3271520"/>
            <a:ext cx="4378960" cy="850265"/>
          </a:xfrm>
          <a:prstGeom prst="rect">
            <a:avLst/>
          </a:prstGeom>
          <a:noFill/>
        </p:spPr>
        <p:txBody>
          <a:bodyPr wrap="square" rtlCol="0" anchor="t">
            <a:spAutoFit/>
          </a:bodyPr>
          <a:lstStyle/>
          <a:p>
            <a:pPr algn="l">
              <a:lnSpc>
                <a:spcPct val="130000"/>
              </a:lnSpc>
            </a:pPr>
            <a:r>
              <a:rPr lang="en-US" altLang="zh-CN" sz="1900" dirty="0">
                <a:solidFill>
                  <a:srgbClr val="262626"/>
                </a:solidFill>
                <a:sym typeface="+mn-ea"/>
              </a:rPr>
              <a:t>           </a:t>
            </a:r>
            <a:r>
              <a:rPr lang="zh-CN" altLang="en-US" sz="1900" dirty="0">
                <a:solidFill>
                  <a:srgbClr val="262626"/>
                </a:solidFill>
                <a:sym typeface="+mn-ea"/>
              </a:rPr>
              <a:t>Baidu Senta model, bi-LSTM (bidirectional long short term memory) </a:t>
            </a:r>
            <a:endParaRPr lang="en-US" altLang="zh-CN" sz="1900" dirty="0">
              <a:solidFill>
                <a:srgbClr val="262626"/>
              </a:solidFill>
              <a:sym typeface="+mn-ea"/>
            </a:endParaRPr>
          </a:p>
        </p:txBody>
      </p:sp>
      <p:grpSp>
        <p:nvGrpSpPr>
          <p:cNvPr id="2" name="组合 1"/>
          <p:cNvGrpSpPr/>
          <p:nvPr/>
        </p:nvGrpSpPr>
        <p:grpSpPr>
          <a:xfrm>
            <a:off x="407368" y="289094"/>
            <a:ext cx="2273300" cy="577316"/>
            <a:chOff x="1127448" y="667389"/>
            <a:chExt cx="2273300" cy="577316"/>
          </a:xfrm>
        </p:grpSpPr>
        <p:sp>
          <p:nvSpPr>
            <p:cNvPr id="3" name="矩形 2"/>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 name="文本框 3"/>
            <p:cNvSpPr txBox="1"/>
            <p:nvPr/>
          </p:nvSpPr>
          <p:spPr>
            <a:xfrm>
              <a:off x="1271593" y="668659"/>
              <a:ext cx="212915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FOUR</a:t>
              </a:r>
              <a:endParaRPr lang="zh-CN" altLang="en-US" sz="2800" dirty="0">
                <a:solidFill>
                  <a:schemeClr val="tx1">
                    <a:lumMod val="85000"/>
                    <a:lumOff val="15000"/>
                  </a:schemeClr>
                </a:solidFill>
                <a:latin typeface="+mj-ea"/>
                <a:ea typeface="+mj-ea"/>
              </a:endParaRPr>
            </a:p>
          </p:txBody>
        </p:sp>
      </p:grpSp>
      <p:sp>
        <p:nvSpPr>
          <p:cNvPr id="5" name="文本框 4"/>
          <p:cNvSpPr txBox="1"/>
          <p:nvPr/>
        </p:nvSpPr>
        <p:spPr>
          <a:xfrm>
            <a:off x="2700019" y="424180"/>
            <a:ext cx="2728323"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Sunqingnian WANG (</a:t>
            </a:r>
            <a:r>
              <a:rPr lang="zh-CN" altLang="en-US" sz="1400" dirty="0">
                <a:solidFill>
                  <a:schemeClr val="tx1">
                    <a:lumMod val="85000"/>
                    <a:lumOff val="15000"/>
                  </a:schemeClr>
                </a:solidFill>
                <a:latin typeface="+mj-ea"/>
                <a:ea typeface="+mj-ea"/>
              </a:rPr>
              <a:t>王孙卿念</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randombar(horizontal)">
                                      <p:cBhvr>
                                        <p:cTn id="7" dur="500"/>
                                        <p:tgtEl>
                                          <p:spTgt spid="24"/>
                                        </p:tgtEl>
                                      </p:cBhvr>
                                    </p:animEffect>
                                  </p:childTnLst>
                                </p:cTn>
                              </p:par>
                            </p:childTnLst>
                          </p:cTn>
                        </p:par>
                        <p:par>
                          <p:cTn id="8" fill="hold">
                            <p:stCondLst>
                              <p:cond delay="500"/>
                            </p:stCondLst>
                            <p:childTnLst>
                              <p:par>
                                <p:cTn id="9" presetID="5" presetClass="entr" presetSubtype="10" fill="hold" grpId="1"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checkerboard(across)">
                                      <p:cBhvr>
                                        <p:cTn id="1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1" bldLvl="0" animBg="1"/>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8310" y="2887875"/>
            <a:ext cx="1393091" cy="1383417"/>
          </a:xfrm>
          <a:prstGeom prst="ellipse">
            <a:avLst/>
          </a:prstGeom>
        </p:spPr>
      </p:pic>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2111" y="2897145"/>
            <a:ext cx="1393091" cy="1383417"/>
          </a:xfrm>
          <a:prstGeom prst="ellipse">
            <a:avLst/>
          </a:prstGeom>
        </p:spPr>
      </p:pic>
      <p:pic>
        <p:nvPicPr>
          <p:cNvPr id="27" name="图片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28625" y="2882032"/>
            <a:ext cx="1421490" cy="1411619"/>
          </a:xfrm>
          <a:prstGeom prst="ellipse">
            <a:avLst/>
          </a:prstGeom>
        </p:spPr>
      </p:pic>
      <p:graphicFrame>
        <p:nvGraphicFramePr>
          <p:cNvPr id="75" name="图表 74"/>
          <p:cNvGraphicFramePr/>
          <p:nvPr/>
        </p:nvGraphicFramePr>
        <p:xfrm>
          <a:off x="8243106" y="2248125"/>
          <a:ext cx="2603500" cy="267943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6" name="图表 75"/>
          <p:cNvGraphicFramePr/>
          <p:nvPr/>
        </p:nvGraphicFramePr>
        <p:xfrm>
          <a:off x="2447673" y="2248123"/>
          <a:ext cx="2603500" cy="267943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7" name="图表 76"/>
          <p:cNvGraphicFramePr/>
          <p:nvPr/>
        </p:nvGraphicFramePr>
        <p:xfrm>
          <a:off x="5353227" y="2248125"/>
          <a:ext cx="2603500" cy="2679437"/>
        </p:xfrm>
        <a:graphic>
          <a:graphicData uri="http://schemas.openxmlformats.org/drawingml/2006/chart">
            <c:chart xmlns:c="http://schemas.openxmlformats.org/drawingml/2006/chart" xmlns:r="http://schemas.openxmlformats.org/officeDocument/2006/relationships" r:id="rId7"/>
          </a:graphicData>
        </a:graphic>
      </p:graphicFrame>
      <p:sp>
        <p:nvSpPr>
          <p:cNvPr id="87" name="文本框 86"/>
          <p:cNvSpPr txBox="1"/>
          <p:nvPr/>
        </p:nvSpPr>
        <p:spPr>
          <a:xfrm>
            <a:off x="3133942" y="3264677"/>
            <a:ext cx="1262311" cy="645160"/>
          </a:xfrm>
          <a:prstGeom prst="rect">
            <a:avLst/>
          </a:prstGeom>
          <a:noFill/>
        </p:spPr>
        <p:txBody>
          <a:bodyPr wrap="square" rtlCol="0">
            <a:spAutoFit/>
          </a:bodyPr>
          <a:lstStyle/>
          <a:p>
            <a:pPr algn="ctr"/>
            <a:r>
              <a:rPr lang="en-US" altLang="zh-CN" sz="3600" b="1" dirty="0">
                <a:solidFill>
                  <a:prstClr val="white"/>
                </a:solidFill>
                <a:latin typeface="Microsoft JhengHei UI" panose="020B0604030504040204" pitchFamily="34" charset="-120"/>
                <a:ea typeface="Microsoft JhengHei UI" panose="020B0604030504040204" pitchFamily="34" charset="-120"/>
              </a:rPr>
              <a:t>&gt;0.5</a:t>
            </a:r>
          </a:p>
        </p:txBody>
      </p:sp>
      <p:sp>
        <p:nvSpPr>
          <p:cNvPr id="88" name="文本框 87"/>
          <p:cNvSpPr txBox="1"/>
          <p:nvPr/>
        </p:nvSpPr>
        <p:spPr>
          <a:xfrm>
            <a:off x="5974753" y="3264677"/>
            <a:ext cx="1360449" cy="645160"/>
          </a:xfrm>
          <a:prstGeom prst="rect">
            <a:avLst/>
          </a:prstGeom>
          <a:noFill/>
        </p:spPr>
        <p:txBody>
          <a:bodyPr wrap="square" rtlCol="0">
            <a:spAutoFit/>
          </a:bodyPr>
          <a:lstStyle/>
          <a:p>
            <a:pPr algn="ctr"/>
            <a:r>
              <a:rPr lang="en-US" altLang="zh-CN" sz="3600" b="1" dirty="0">
                <a:solidFill>
                  <a:prstClr val="white"/>
                </a:solidFill>
                <a:latin typeface="Microsoft JhengHei UI" panose="020B0604030504040204" pitchFamily="34" charset="-120"/>
                <a:ea typeface="Microsoft JhengHei UI" panose="020B0604030504040204" pitchFamily="34" charset="-120"/>
              </a:rPr>
              <a:t>=0.5</a:t>
            </a:r>
          </a:p>
        </p:txBody>
      </p:sp>
      <p:sp>
        <p:nvSpPr>
          <p:cNvPr id="89" name="文本框 88"/>
          <p:cNvSpPr txBox="1"/>
          <p:nvPr/>
        </p:nvSpPr>
        <p:spPr>
          <a:xfrm>
            <a:off x="8864632" y="3264678"/>
            <a:ext cx="1360449" cy="645160"/>
          </a:xfrm>
          <a:prstGeom prst="rect">
            <a:avLst/>
          </a:prstGeom>
          <a:noFill/>
        </p:spPr>
        <p:txBody>
          <a:bodyPr wrap="square" rtlCol="0">
            <a:spAutoFit/>
          </a:bodyPr>
          <a:lstStyle/>
          <a:p>
            <a:pPr algn="ctr"/>
            <a:r>
              <a:rPr lang="en-US" altLang="zh-CN" sz="3600" b="1" dirty="0">
                <a:solidFill>
                  <a:prstClr val="white"/>
                </a:solidFill>
                <a:latin typeface="Microsoft JhengHei UI" panose="020B0604030504040204" pitchFamily="34" charset="-120"/>
                <a:ea typeface="Microsoft JhengHei UI" panose="020B0604030504040204" pitchFamily="34" charset="-120"/>
              </a:rPr>
              <a:t>&lt;0.5</a:t>
            </a:r>
          </a:p>
        </p:txBody>
      </p:sp>
      <p:sp>
        <p:nvSpPr>
          <p:cNvPr id="90" name="文本框 89"/>
          <p:cNvSpPr txBox="1"/>
          <p:nvPr/>
        </p:nvSpPr>
        <p:spPr>
          <a:xfrm>
            <a:off x="2722507" y="4841407"/>
            <a:ext cx="2085182" cy="460375"/>
          </a:xfrm>
          <a:prstGeom prst="rect">
            <a:avLst/>
          </a:prstGeom>
          <a:noFill/>
        </p:spPr>
        <p:txBody>
          <a:bodyPr wrap="square" rtlCol="0">
            <a:spAutoFit/>
          </a:bodyPr>
          <a:lstStyle/>
          <a:p>
            <a:pPr algn="ctr"/>
            <a:r>
              <a:rPr lang="en-US" altLang="zh-CN" sz="2400" dirty="0">
                <a:solidFill>
                  <a:srgbClr val="FFC617"/>
                </a:solidFill>
                <a:latin typeface="Microsoft YaHei UI" panose="020B0503020204020204" pitchFamily="34" charset="-122"/>
                <a:ea typeface="Microsoft YaHei UI" panose="020B0503020204020204" pitchFamily="34" charset="-122"/>
              </a:rPr>
              <a:t>POSITIVE</a:t>
            </a:r>
          </a:p>
        </p:txBody>
      </p:sp>
      <p:sp>
        <p:nvSpPr>
          <p:cNvPr id="91" name="文本框 90"/>
          <p:cNvSpPr txBox="1"/>
          <p:nvPr/>
        </p:nvSpPr>
        <p:spPr>
          <a:xfrm>
            <a:off x="5612386" y="4841407"/>
            <a:ext cx="2085182" cy="460375"/>
          </a:xfrm>
          <a:prstGeom prst="rect">
            <a:avLst/>
          </a:prstGeom>
          <a:noFill/>
        </p:spPr>
        <p:txBody>
          <a:bodyPr wrap="square" rtlCol="0">
            <a:spAutoFit/>
          </a:bodyPr>
          <a:lstStyle/>
          <a:p>
            <a:pPr algn="ctr"/>
            <a:r>
              <a:rPr lang="en-US" altLang="zh-CN" sz="2400" dirty="0">
                <a:solidFill>
                  <a:srgbClr val="FFC617"/>
                </a:solidFill>
                <a:latin typeface="Microsoft YaHei UI" panose="020B0503020204020204" pitchFamily="34" charset="-122"/>
                <a:ea typeface="Microsoft YaHei UI" panose="020B0503020204020204" pitchFamily="34" charset="-122"/>
              </a:rPr>
              <a:t>NEUTRAL</a:t>
            </a:r>
          </a:p>
        </p:txBody>
      </p:sp>
      <p:sp>
        <p:nvSpPr>
          <p:cNvPr id="92" name="文本框 91"/>
          <p:cNvSpPr txBox="1"/>
          <p:nvPr/>
        </p:nvSpPr>
        <p:spPr>
          <a:xfrm>
            <a:off x="8502265" y="4841406"/>
            <a:ext cx="2085182" cy="460375"/>
          </a:xfrm>
          <a:prstGeom prst="rect">
            <a:avLst/>
          </a:prstGeom>
          <a:noFill/>
        </p:spPr>
        <p:txBody>
          <a:bodyPr wrap="square" rtlCol="0">
            <a:spAutoFit/>
          </a:bodyPr>
          <a:lstStyle/>
          <a:p>
            <a:pPr algn="ctr"/>
            <a:r>
              <a:rPr lang="en-US" altLang="zh-CN" sz="2400" dirty="0">
                <a:solidFill>
                  <a:srgbClr val="FFC617"/>
                </a:solidFill>
                <a:latin typeface="Microsoft YaHei UI" panose="020B0503020204020204" pitchFamily="34" charset="-122"/>
                <a:ea typeface="Microsoft YaHei UI" panose="020B0503020204020204" pitchFamily="34" charset="-122"/>
              </a:rPr>
              <a:t>NEGATIVE</a:t>
            </a:r>
          </a:p>
        </p:txBody>
      </p:sp>
      <p:sp>
        <p:nvSpPr>
          <p:cNvPr id="23" name="等腰三角形 22"/>
          <p:cNvSpPr/>
          <p:nvPr/>
        </p:nvSpPr>
        <p:spPr>
          <a:xfrm>
            <a:off x="913041" y="5798180"/>
            <a:ext cx="810260" cy="698500"/>
          </a:xfrm>
          <a:prstGeom prst="triangle">
            <a:avLst/>
          </a:prstGeom>
          <a:solidFill>
            <a:srgbClr val="FFC61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等腰三角形 23"/>
          <p:cNvSpPr/>
          <p:nvPr/>
        </p:nvSpPr>
        <p:spPr>
          <a:xfrm>
            <a:off x="1466119" y="5923929"/>
            <a:ext cx="312305" cy="269229"/>
          </a:xfrm>
          <a:prstGeom prst="triangle">
            <a:avLst/>
          </a:prstGeom>
          <a:solidFill>
            <a:srgbClr val="59595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等腰三角形 24"/>
          <p:cNvSpPr/>
          <p:nvPr/>
        </p:nvSpPr>
        <p:spPr>
          <a:xfrm>
            <a:off x="2082783" y="5663984"/>
            <a:ext cx="434594" cy="374650"/>
          </a:xfrm>
          <a:prstGeom prst="triangle">
            <a:avLst/>
          </a:prstGeom>
          <a:solidFill>
            <a:srgbClr val="70965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等腰三角形 25"/>
          <p:cNvSpPr/>
          <p:nvPr/>
        </p:nvSpPr>
        <p:spPr>
          <a:xfrm>
            <a:off x="664119" y="5631326"/>
            <a:ext cx="368658" cy="317809"/>
          </a:xfrm>
          <a:prstGeom prst="triangle">
            <a:avLst/>
          </a:prstGeom>
          <a:solidFill>
            <a:srgbClr val="A77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a:off x="1500010" y="5735245"/>
            <a:ext cx="291952" cy="251683"/>
          </a:xfrm>
          <a:prstGeom prst="triangle">
            <a:avLst/>
          </a:prstGeom>
          <a:solidFill>
            <a:srgbClr val="76717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a:off x="1911807" y="6167189"/>
            <a:ext cx="209360" cy="180483"/>
          </a:xfrm>
          <a:prstGeom prst="triangle">
            <a:avLst/>
          </a:prstGeom>
          <a:solidFill>
            <a:srgbClr val="A7745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0" name="文本框 19"/>
          <p:cNvSpPr txBox="1"/>
          <p:nvPr/>
        </p:nvSpPr>
        <p:spPr>
          <a:xfrm>
            <a:off x="2898140" y="1129665"/>
            <a:ext cx="8270240" cy="829945"/>
          </a:xfrm>
          <a:prstGeom prst="rect">
            <a:avLst/>
          </a:prstGeom>
          <a:noFill/>
        </p:spPr>
        <p:txBody>
          <a:bodyPr wrap="square" rtlCol="0">
            <a:spAutoFit/>
          </a:bodyPr>
          <a:lstStyle/>
          <a:p>
            <a:pPr algn="r"/>
            <a:r>
              <a:rPr lang="zh-CN" altLang="en-US" sz="4800" b="1" dirty="0">
                <a:solidFill>
                  <a:schemeClr val="tx1"/>
                </a:solidFill>
                <a:latin typeface="Microsoft YaHei UI" panose="020B0503020204020204" pitchFamily="34" charset="-122"/>
                <a:ea typeface="Microsoft YaHei UI" panose="020B0503020204020204" pitchFamily="34" charset="-122"/>
              </a:rPr>
              <a:t>J</a:t>
            </a:r>
            <a:r>
              <a:rPr lang="en-US" altLang="zh-CN" sz="4800" b="1" dirty="0">
                <a:solidFill>
                  <a:schemeClr val="tx1"/>
                </a:solidFill>
                <a:latin typeface="Microsoft YaHei UI" panose="020B0503020204020204" pitchFamily="34" charset="-122"/>
                <a:ea typeface="Microsoft YaHei UI" panose="020B0503020204020204" pitchFamily="34" charset="-122"/>
              </a:rPr>
              <a:t>UDGMENT</a:t>
            </a:r>
            <a:r>
              <a:rPr lang="zh-CN" altLang="en-US" sz="4800" b="1" dirty="0">
                <a:solidFill>
                  <a:schemeClr val="tx1"/>
                </a:solidFill>
                <a:latin typeface="Microsoft YaHei UI" panose="020B0503020204020204" pitchFamily="34" charset="-122"/>
                <a:ea typeface="Microsoft YaHei UI" panose="020B0503020204020204" pitchFamily="34" charset="-122"/>
              </a:rPr>
              <a:t> </a:t>
            </a:r>
            <a:r>
              <a:rPr lang="en-US" altLang="zh-CN" sz="4800" b="1" dirty="0">
                <a:solidFill>
                  <a:schemeClr val="tx1"/>
                </a:solidFill>
                <a:latin typeface="Microsoft YaHei UI" panose="020B0503020204020204" pitchFamily="34" charset="-122"/>
                <a:ea typeface="Microsoft YaHei UI" panose="020B0503020204020204" pitchFamily="34" charset="-122"/>
              </a:rPr>
              <a:t>STANDRAD</a:t>
            </a:r>
            <a:endParaRPr lang="zh-CN" altLang="en-US" sz="4800" b="1" dirty="0">
              <a:solidFill>
                <a:schemeClr val="tx1"/>
              </a:solidFill>
              <a:latin typeface="Microsoft YaHei UI" panose="020B0503020204020204" pitchFamily="34" charset="-122"/>
              <a:ea typeface="Microsoft YaHei UI" panose="020B0503020204020204" pitchFamily="34" charset="-122"/>
            </a:endParaRPr>
          </a:p>
        </p:txBody>
      </p:sp>
      <p:grpSp>
        <p:nvGrpSpPr>
          <p:cNvPr id="2" name="组合 1"/>
          <p:cNvGrpSpPr/>
          <p:nvPr/>
        </p:nvGrpSpPr>
        <p:grpSpPr>
          <a:xfrm>
            <a:off x="407368" y="289094"/>
            <a:ext cx="2273300" cy="577316"/>
            <a:chOff x="1127448" y="667389"/>
            <a:chExt cx="2273300" cy="577316"/>
          </a:xfrm>
        </p:grpSpPr>
        <p:sp>
          <p:nvSpPr>
            <p:cNvPr id="3" name="矩形 2"/>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 name="文本框 3"/>
            <p:cNvSpPr txBox="1"/>
            <p:nvPr/>
          </p:nvSpPr>
          <p:spPr>
            <a:xfrm>
              <a:off x="1271593" y="668659"/>
              <a:ext cx="212915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FOUR</a:t>
              </a:r>
              <a:endParaRPr lang="zh-CN" altLang="en-US" sz="2800" dirty="0">
                <a:solidFill>
                  <a:schemeClr val="tx1">
                    <a:lumMod val="85000"/>
                    <a:lumOff val="15000"/>
                  </a:schemeClr>
                </a:solidFill>
                <a:latin typeface="+mj-ea"/>
                <a:ea typeface="+mj-ea"/>
              </a:endParaRPr>
            </a:p>
          </p:txBody>
        </p:sp>
      </p:grpSp>
      <p:sp>
        <p:nvSpPr>
          <p:cNvPr id="5" name="文本框 4"/>
          <p:cNvSpPr txBox="1"/>
          <p:nvPr/>
        </p:nvSpPr>
        <p:spPr>
          <a:xfrm>
            <a:off x="2700019" y="424180"/>
            <a:ext cx="2728323"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Sunqingnian WANG (</a:t>
            </a:r>
            <a:r>
              <a:rPr lang="zh-CN" altLang="en-US" sz="1400" dirty="0">
                <a:solidFill>
                  <a:schemeClr val="tx1">
                    <a:lumMod val="85000"/>
                    <a:lumOff val="15000"/>
                  </a:schemeClr>
                </a:solidFill>
                <a:latin typeface="+mj-ea"/>
                <a:ea typeface="+mj-ea"/>
              </a:rPr>
              <a:t>王孙卿念</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par>
                                <p:cTn id="9" presetID="4" presetClass="entr" presetSubtype="16"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ox(in)">
                                      <p:cBhvr>
                                        <p:cTn id="11" dur="2000"/>
                                        <p:tgtEl>
                                          <p:spTgt spid="27"/>
                                        </p:tgtEl>
                                      </p:cBhvr>
                                    </p:animEffect>
                                  </p:childTnLst>
                                </p:cTn>
                              </p:par>
                              <p:par>
                                <p:cTn id="12" presetID="4" presetClass="entr" presetSubtype="16" fill="hold" nodeType="with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box(in)">
                                      <p:cBhvr>
                                        <p:cTn id="14" dur="2000"/>
                                        <p:tgtEl>
                                          <p:spTgt spid="76"/>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box(in)">
                                      <p:cBhvr>
                                        <p:cTn id="17" dur="2000"/>
                                        <p:tgtEl>
                                          <p:spTgt spid="87"/>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90"/>
                                        </p:tgtEl>
                                        <p:attrNameLst>
                                          <p:attrName>style.visibility</p:attrName>
                                        </p:attrNameLst>
                                      </p:cBhvr>
                                      <p:to>
                                        <p:strVal val="visible"/>
                                      </p:to>
                                    </p:set>
                                    <p:animEffect transition="in" filter="box(in)">
                                      <p:cBhvr>
                                        <p:cTn id="20" dur="2000"/>
                                        <p:tgtEl>
                                          <p:spTgt spid="90"/>
                                        </p:tgtEl>
                                      </p:cBhvr>
                                    </p:animEffect>
                                  </p:childTnLst>
                                </p:cTn>
                              </p:par>
                              <p:par>
                                <p:cTn id="21" presetID="8" presetClass="entr" presetSubtype="16"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diamond(in)">
                                      <p:cBhvr>
                                        <p:cTn id="23" dur="2000"/>
                                        <p:tgtEl>
                                          <p:spTgt spid="28"/>
                                        </p:tgtEl>
                                      </p:cBhvr>
                                    </p:animEffect>
                                  </p:childTnLst>
                                </p:cTn>
                              </p:par>
                              <p:par>
                                <p:cTn id="24" presetID="8" presetClass="entr" presetSubtype="16" fill="hold" nodeType="with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diamond(in)">
                                      <p:cBhvr>
                                        <p:cTn id="26" dur="2000"/>
                                        <p:tgtEl>
                                          <p:spTgt spid="77"/>
                                        </p:tgtEl>
                                      </p:cBhvr>
                                    </p:animEffect>
                                  </p:childTnLst>
                                </p:cTn>
                              </p:par>
                              <p:par>
                                <p:cTn id="27" presetID="8" presetClass="entr" presetSubtype="16"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diamond(in)">
                                      <p:cBhvr>
                                        <p:cTn id="29" dur="2000"/>
                                        <p:tgtEl>
                                          <p:spTgt spid="88"/>
                                        </p:tgtEl>
                                      </p:cBhvr>
                                    </p:animEffect>
                                  </p:childTnLst>
                                </p:cTn>
                              </p:par>
                              <p:par>
                                <p:cTn id="30" presetID="8" presetClass="entr" presetSubtype="16" fill="hold" grpId="0" nodeType="withEffect">
                                  <p:stCondLst>
                                    <p:cond delay="0"/>
                                  </p:stCondLst>
                                  <p:childTnLst>
                                    <p:set>
                                      <p:cBhvr>
                                        <p:cTn id="31" dur="1" fill="hold">
                                          <p:stCondLst>
                                            <p:cond delay="0"/>
                                          </p:stCondLst>
                                        </p:cTn>
                                        <p:tgtEl>
                                          <p:spTgt spid="91"/>
                                        </p:tgtEl>
                                        <p:attrNameLst>
                                          <p:attrName>style.visibility</p:attrName>
                                        </p:attrNameLst>
                                      </p:cBhvr>
                                      <p:to>
                                        <p:strVal val="visible"/>
                                      </p:to>
                                    </p:set>
                                    <p:animEffect transition="in" filter="diamond(in)">
                                      <p:cBhvr>
                                        <p:cTn id="32" dur="2000"/>
                                        <p:tgtEl>
                                          <p:spTgt spid="91"/>
                                        </p:tgtEl>
                                      </p:cBhvr>
                                    </p:animEffect>
                                  </p:childTnLst>
                                </p:cTn>
                              </p:par>
                              <p:par>
                                <p:cTn id="33" presetID="5" presetClass="entr" presetSubtype="1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checkerboard(across)">
                                      <p:cBhvr>
                                        <p:cTn id="35" dur="500"/>
                                        <p:tgtEl>
                                          <p:spTgt spid="29"/>
                                        </p:tgtEl>
                                      </p:cBhvr>
                                    </p:animEffect>
                                  </p:childTnLst>
                                </p:cTn>
                              </p:par>
                              <p:par>
                                <p:cTn id="36" presetID="5" presetClass="entr" presetSubtype="10" fill="hold" nodeType="withEffect">
                                  <p:stCondLst>
                                    <p:cond delay="0"/>
                                  </p:stCondLst>
                                  <p:childTnLst>
                                    <p:set>
                                      <p:cBhvr>
                                        <p:cTn id="37" dur="1" fill="hold">
                                          <p:stCondLst>
                                            <p:cond delay="0"/>
                                          </p:stCondLst>
                                        </p:cTn>
                                        <p:tgtEl>
                                          <p:spTgt spid="75"/>
                                        </p:tgtEl>
                                        <p:attrNameLst>
                                          <p:attrName>style.visibility</p:attrName>
                                        </p:attrNameLst>
                                      </p:cBhvr>
                                      <p:to>
                                        <p:strVal val="visible"/>
                                      </p:to>
                                    </p:set>
                                    <p:animEffect transition="in" filter="checkerboard(across)">
                                      <p:cBhvr>
                                        <p:cTn id="38" dur="500"/>
                                        <p:tgtEl>
                                          <p:spTgt spid="75"/>
                                        </p:tgtEl>
                                      </p:cBhvr>
                                    </p:animEffect>
                                  </p:childTnLst>
                                </p:cTn>
                              </p:par>
                              <p:par>
                                <p:cTn id="39" presetID="5" presetClass="entr" presetSubtype="10" fill="hold" grpId="0" nodeType="withEffect">
                                  <p:stCondLst>
                                    <p:cond delay="0"/>
                                  </p:stCondLst>
                                  <p:childTnLst>
                                    <p:set>
                                      <p:cBhvr>
                                        <p:cTn id="40" dur="1" fill="hold">
                                          <p:stCondLst>
                                            <p:cond delay="0"/>
                                          </p:stCondLst>
                                        </p:cTn>
                                        <p:tgtEl>
                                          <p:spTgt spid="89"/>
                                        </p:tgtEl>
                                        <p:attrNameLst>
                                          <p:attrName>style.visibility</p:attrName>
                                        </p:attrNameLst>
                                      </p:cBhvr>
                                      <p:to>
                                        <p:strVal val="visible"/>
                                      </p:to>
                                    </p:set>
                                    <p:animEffect transition="in" filter="checkerboard(across)">
                                      <p:cBhvr>
                                        <p:cTn id="41" dur="500"/>
                                        <p:tgtEl>
                                          <p:spTgt spid="89"/>
                                        </p:tgtEl>
                                      </p:cBhvr>
                                    </p:animEffect>
                                  </p:childTnLst>
                                </p:cTn>
                              </p:par>
                              <p:par>
                                <p:cTn id="42" presetID="5" presetClass="entr" presetSubtype="10" fill="hold" grpId="0" nodeType="withEffect">
                                  <p:stCondLst>
                                    <p:cond delay="0"/>
                                  </p:stCondLst>
                                  <p:childTnLst>
                                    <p:set>
                                      <p:cBhvr>
                                        <p:cTn id="43" dur="1" fill="hold">
                                          <p:stCondLst>
                                            <p:cond delay="0"/>
                                          </p:stCondLst>
                                        </p:cTn>
                                        <p:tgtEl>
                                          <p:spTgt spid="92"/>
                                        </p:tgtEl>
                                        <p:attrNameLst>
                                          <p:attrName>style.visibility</p:attrName>
                                        </p:attrNameLst>
                                      </p:cBhvr>
                                      <p:to>
                                        <p:strVal val="visible"/>
                                      </p:to>
                                    </p:set>
                                    <p:animEffect transition="in" filter="checkerboard(across)">
                                      <p:cBhvr>
                                        <p:cTn id="44"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P spid="88" grpId="0"/>
      <p:bldP spid="89" grpId="0"/>
      <p:bldP spid="90" grpId="0"/>
      <p:bldP spid="91" grpId="0"/>
      <p:bldP spid="92"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552450" y="1181100"/>
            <a:ext cx="5798185" cy="537654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descr="WechatIMG320"/>
          <p:cNvPicPr>
            <a:picLocks noChangeAspect="1"/>
          </p:cNvPicPr>
          <p:nvPr/>
        </p:nvPicPr>
        <p:blipFill>
          <a:blip r:embed="rId3"/>
          <a:stretch>
            <a:fillRect/>
          </a:stretch>
        </p:blipFill>
        <p:spPr>
          <a:xfrm>
            <a:off x="1125855" y="2085340"/>
            <a:ext cx="4612640" cy="4208145"/>
          </a:xfrm>
          <a:prstGeom prst="rect">
            <a:avLst/>
          </a:prstGeom>
        </p:spPr>
      </p:pic>
      <p:sp>
        <p:nvSpPr>
          <p:cNvPr id="8" name="文本框 7"/>
          <p:cNvSpPr txBox="1"/>
          <p:nvPr/>
        </p:nvSpPr>
        <p:spPr>
          <a:xfrm>
            <a:off x="6804660" y="3630295"/>
            <a:ext cx="5359400" cy="850265"/>
          </a:xfrm>
          <a:prstGeom prst="rect">
            <a:avLst/>
          </a:prstGeom>
          <a:noFill/>
        </p:spPr>
        <p:txBody>
          <a:bodyPr wrap="square" rtlCol="0" anchor="t">
            <a:spAutoFit/>
          </a:bodyPr>
          <a:lstStyle/>
          <a:p>
            <a:pPr algn="l">
              <a:lnSpc>
                <a:spcPct val="130000"/>
              </a:lnSpc>
            </a:pPr>
            <a:r>
              <a:rPr lang="en-US" altLang="zh-CN" sz="1900" dirty="0">
                <a:solidFill>
                  <a:srgbClr val="262626"/>
                </a:solidFill>
                <a:sym typeface="+mn-ea"/>
              </a:rPr>
              <a:t>         </a:t>
            </a:r>
            <a:r>
              <a:rPr lang="zh-CN" altLang="en-US" sz="1900" dirty="0">
                <a:solidFill>
                  <a:srgbClr val="262626"/>
                </a:solidFill>
                <a:sym typeface="+mn-ea"/>
              </a:rPr>
              <a:t>The emotional score is stable above 0.5, and the program is positive and controversial.</a:t>
            </a:r>
          </a:p>
        </p:txBody>
      </p:sp>
      <p:cxnSp>
        <p:nvCxnSpPr>
          <p:cNvPr id="11" name="直接连接符 10"/>
          <p:cNvCxnSpPr/>
          <p:nvPr/>
        </p:nvCxnSpPr>
        <p:spPr>
          <a:xfrm flipV="1">
            <a:off x="8092440" y="2780030"/>
            <a:ext cx="2358390" cy="635"/>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6351270" y="1548765"/>
            <a:ext cx="5840730" cy="645160"/>
          </a:xfrm>
          <a:prstGeom prst="rect">
            <a:avLst/>
          </a:prstGeom>
          <a:noFill/>
        </p:spPr>
        <p:txBody>
          <a:bodyPr wrap="square" rtlCol="0">
            <a:spAutoFit/>
          </a:bodyPr>
          <a:lstStyle/>
          <a:p>
            <a:pPr algn="ct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Emotional Visualization </a:t>
            </a:r>
          </a:p>
        </p:txBody>
      </p:sp>
      <p:sp>
        <p:nvSpPr>
          <p:cNvPr id="5" name="文本框 4"/>
          <p:cNvSpPr txBox="1"/>
          <p:nvPr/>
        </p:nvSpPr>
        <p:spPr>
          <a:xfrm>
            <a:off x="1711325" y="1509395"/>
            <a:ext cx="1456055" cy="521970"/>
          </a:xfrm>
          <a:prstGeom prst="rect">
            <a:avLst/>
          </a:prstGeom>
          <a:noFill/>
        </p:spPr>
        <p:txBody>
          <a:bodyPr wrap="square" rtlCol="0">
            <a:spAutoFit/>
          </a:bodyPr>
          <a:lstStyle/>
          <a:p>
            <a:pPr algn="ctr"/>
            <a:r>
              <a:rPr lang="en-US" altLang="zh-CN" sz="1400" b="1">
                <a:solidFill>
                  <a:schemeClr val="bg1"/>
                </a:solidFill>
              </a:rPr>
              <a:t>T</a:t>
            </a:r>
            <a:r>
              <a:rPr lang="zh-CN" altLang="en-US" sz="1400" b="1">
                <a:solidFill>
                  <a:schemeClr val="bg1"/>
                </a:solidFill>
              </a:rPr>
              <a:t>ransmitting</a:t>
            </a:r>
          </a:p>
          <a:p>
            <a:pPr algn="ctr"/>
            <a:r>
              <a:rPr lang="en-US" altLang="zh-CN" sz="1400" b="1">
                <a:solidFill>
                  <a:schemeClr val="bg1"/>
                </a:solidFill>
              </a:rPr>
              <a:t>T</a:t>
            </a:r>
            <a:r>
              <a:rPr lang="zh-CN" altLang="en-US" sz="1400" b="1">
                <a:solidFill>
                  <a:schemeClr val="bg1"/>
                </a:solidFill>
              </a:rPr>
              <a:t>ime</a:t>
            </a:r>
          </a:p>
        </p:txBody>
      </p:sp>
      <p:sp>
        <p:nvSpPr>
          <p:cNvPr id="6" name="文本框 5"/>
          <p:cNvSpPr txBox="1"/>
          <p:nvPr/>
        </p:nvSpPr>
        <p:spPr>
          <a:xfrm>
            <a:off x="2834005" y="1533525"/>
            <a:ext cx="1456055" cy="521970"/>
          </a:xfrm>
          <a:prstGeom prst="rect">
            <a:avLst/>
          </a:prstGeom>
          <a:noFill/>
        </p:spPr>
        <p:txBody>
          <a:bodyPr wrap="square" rtlCol="0">
            <a:spAutoFit/>
          </a:bodyPr>
          <a:lstStyle/>
          <a:p>
            <a:pPr algn="ctr"/>
            <a:r>
              <a:rPr sz="1400" b="1">
                <a:solidFill>
                  <a:schemeClr val="bg1"/>
                </a:solidFill>
              </a:rPr>
              <a:t>Membership</a:t>
            </a:r>
          </a:p>
          <a:p>
            <a:pPr algn="ctr"/>
            <a:r>
              <a:rPr lang="en-US" sz="1400" b="1">
                <a:solidFill>
                  <a:schemeClr val="bg1"/>
                </a:solidFill>
              </a:rPr>
              <a:t>G</a:t>
            </a:r>
            <a:r>
              <a:rPr sz="1400" b="1">
                <a:solidFill>
                  <a:schemeClr val="bg1"/>
                </a:solidFill>
              </a:rPr>
              <a:t>rade</a:t>
            </a:r>
          </a:p>
        </p:txBody>
      </p:sp>
      <p:sp>
        <p:nvSpPr>
          <p:cNvPr id="7" name="文本框 6"/>
          <p:cNvSpPr txBox="1"/>
          <p:nvPr/>
        </p:nvSpPr>
        <p:spPr>
          <a:xfrm>
            <a:off x="3758565" y="1533525"/>
            <a:ext cx="1456055" cy="521970"/>
          </a:xfrm>
          <a:prstGeom prst="rect">
            <a:avLst/>
          </a:prstGeom>
          <a:noFill/>
        </p:spPr>
        <p:txBody>
          <a:bodyPr wrap="square" rtlCol="0">
            <a:spAutoFit/>
          </a:bodyPr>
          <a:lstStyle/>
          <a:p>
            <a:pPr algn="ctr"/>
            <a:r>
              <a:rPr lang="en-US" sz="1400" b="1">
                <a:solidFill>
                  <a:schemeClr val="bg1"/>
                </a:solidFill>
              </a:rPr>
              <a:t>Barrage</a:t>
            </a:r>
          </a:p>
          <a:p>
            <a:pPr algn="ctr"/>
            <a:r>
              <a:rPr lang="en-US" sz="1400" b="1">
                <a:solidFill>
                  <a:schemeClr val="bg1"/>
                </a:solidFill>
              </a:rPr>
              <a:t>Click</a:t>
            </a:r>
          </a:p>
        </p:txBody>
      </p:sp>
      <p:sp>
        <p:nvSpPr>
          <p:cNvPr id="9" name="文本框 8"/>
          <p:cNvSpPr txBox="1"/>
          <p:nvPr/>
        </p:nvSpPr>
        <p:spPr>
          <a:xfrm>
            <a:off x="4601210" y="1548765"/>
            <a:ext cx="1456055" cy="521970"/>
          </a:xfrm>
          <a:prstGeom prst="rect">
            <a:avLst/>
          </a:prstGeom>
          <a:noFill/>
        </p:spPr>
        <p:txBody>
          <a:bodyPr wrap="square" rtlCol="0">
            <a:spAutoFit/>
          </a:bodyPr>
          <a:lstStyle/>
          <a:p>
            <a:pPr algn="ctr"/>
            <a:r>
              <a:rPr lang="en-US" sz="1400" b="1">
                <a:solidFill>
                  <a:schemeClr val="bg1"/>
                </a:solidFill>
              </a:rPr>
              <a:t>Emotional </a:t>
            </a:r>
          </a:p>
          <a:p>
            <a:pPr algn="ctr"/>
            <a:r>
              <a:rPr lang="en-US" sz="1400" b="1">
                <a:solidFill>
                  <a:schemeClr val="bg1"/>
                </a:solidFill>
              </a:rPr>
              <a:t>Score</a:t>
            </a:r>
          </a:p>
        </p:txBody>
      </p:sp>
      <p:grpSp>
        <p:nvGrpSpPr>
          <p:cNvPr id="4" name="组合 3"/>
          <p:cNvGrpSpPr/>
          <p:nvPr/>
        </p:nvGrpSpPr>
        <p:grpSpPr>
          <a:xfrm>
            <a:off x="407368" y="289094"/>
            <a:ext cx="2273300" cy="577316"/>
            <a:chOff x="1127448" y="667389"/>
            <a:chExt cx="2273300" cy="577316"/>
          </a:xfrm>
        </p:grpSpPr>
        <p:sp>
          <p:nvSpPr>
            <p:cNvPr id="12" name="矩形 11"/>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3" name="文本框 12"/>
            <p:cNvSpPr txBox="1"/>
            <p:nvPr/>
          </p:nvSpPr>
          <p:spPr>
            <a:xfrm>
              <a:off x="1271593" y="668659"/>
              <a:ext cx="212915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FOUR</a:t>
              </a:r>
              <a:endParaRPr lang="zh-CN" altLang="en-US" sz="2800" dirty="0">
                <a:solidFill>
                  <a:schemeClr val="tx1">
                    <a:lumMod val="85000"/>
                    <a:lumOff val="15000"/>
                  </a:schemeClr>
                </a:solidFill>
                <a:latin typeface="+mj-ea"/>
                <a:ea typeface="+mj-ea"/>
              </a:endParaRPr>
            </a:p>
          </p:txBody>
        </p:sp>
      </p:grpSp>
      <p:sp>
        <p:nvSpPr>
          <p:cNvPr id="14" name="文本框 13"/>
          <p:cNvSpPr txBox="1"/>
          <p:nvPr/>
        </p:nvSpPr>
        <p:spPr>
          <a:xfrm>
            <a:off x="2700019" y="424180"/>
            <a:ext cx="2728323"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Sunqingnian WANG (</a:t>
            </a:r>
            <a:r>
              <a:rPr lang="zh-CN" altLang="en-US" sz="1400" dirty="0">
                <a:solidFill>
                  <a:schemeClr val="tx1">
                    <a:lumMod val="85000"/>
                    <a:lumOff val="15000"/>
                  </a:schemeClr>
                </a:solidFill>
                <a:latin typeface="+mj-ea"/>
                <a:ea typeface="+mj-ea"/>
              </a:rPr>
              <a:t>王孙卿念</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heel(1)">
                                      <p:cBhvr>
                                        <p:cTn id="7" dur="2000"/>
                                        <p:tgtEl>
                                          <p:spTgt spid="20"/>
                                        </p:tgtEl>
                                      </p:cBhvr>
                                    </p:animEffect>
                                  </p:childTnLst>
                                </p:cTn>
                              </p:par>
                              <p:par>
                                <p:cTn id="8" presetID="5" presetClass="entr" presetSubtype="10" fill="hold" grpId="1"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checkerboard(across)">
                                      <p:cBhvr>
                                        <p:cTn id="10" dur="500"/>
                                        <p:tgtEl>
                                          <p:spTgt spid="33"/>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1" bldLvl="0" animBg="1"/>
      <p:bldP spid="8" grpId="0"/>
      <p:bldP spid="2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WechatIMG322"/>
          <p:cNvPicPr>
            <a:picLocks noChangeAspect="1"/>
          </p:cNvPicPr>
          <p:nvPr/>
        </p:nvPicPr>
        <p:blipFill>
          <a:blip r:embed="rId3"/>
          <a:stretch>
            <a:fillRect/>
          </a:stretch>
        </p:blipFill>
        <p:spPr>
          <a:xfrm>
            <a:off x="5393055" y="2475865"/>
            <a:ext cx="6445250" cy="3621405"/>
          </a:xfrm>
          <a:prstGeom prst="rect">
            <a:avLst/>
          </a:prstGeom>
        </p:spPr>
      </p:pic>
      <p:sp>
        <p:nvSpPr>
          <p:cNvPr id="8" name="文本框 7"/>
          <p:cNvSpPr txBox="1"/>
          <p:nvPr/>
        </p:nvSpPr>
        <p:spPr>
          <a:xfrm>
            <a:off x="407670" y="3570605"/>
            <a:ext cx="4928235" cy="1229995"/>
          </a:xfrm>
          <a:prstGeom prst="rect">
            <a:avLst/>
          </a:prstGeom>
          <a:noFill/>
        </p:spPr>
        <p:txBody>
          <a:bodyPr wrap="square" rtlCol="0" anchor="t">
            <a:spAutoFit/>
          </a:bodyPr>
          <a:lstStyle/>
          <a:p>
            <a:pPr algn="l">
              <a:lnSpc>
                <a:spcPct val="130000"/>
              </a:lnSpc>
            </a:pPr>
            <a:r>
              <a:rPr lang="en-US" altLang="zh-CN" sz="1900" dirty="0">
                <a:solidFill>
                  <a:srgbClr val="262626"/>
                </a:solidFill>
                <a:sym typeface="+mn-ea"/>
              </a:rPr>
              <a:t>     </a:t>
            </a:r>
            <a:r>
              <a:rPr lang="zh-CN" altLang="en-US" sz="1900" dirty="0">
                <a:solidFill>
                  <a:srgbClr val="262626"/>
                </a:solidFill>
                <a:sym typeface="+mn-ea"/>
              </a:rPr>
              <a:t>Scenes with a high degree of discussion appear regularly, keeping the audience's continuous watching enthusiasm.</a:t>
            </a:r>
          </a:p>
        </p:txBody>
      </p:sp>
      <p:cxnSp>
        <p:nvCxnSpPr>
          <p:cNvPr id="11" name="直接连接符 10"/>
          <p:cNvCxnSpPr/>
          <p:nvPr/>
        </p:nvCxnSpPr>
        <p:spPr>
          <a:xfrm>
            <a:off x="1441450" y="2845435"/>
            <a:ext cx="2112645"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242310" y="981710"/>
            <a:ext cx="8270240" cy="1198880"/>
          </a:xfrm>
          <a:prstGeom prst="rect">
            <a:avLst/>
          </a:prstGeom>
          <a:noFill/>
        </p:spPr>
        <p:txBody>
          <a:bodyPr wrap="square" rtlCol="0">
            <a:spAutoFit/>
          </a:bodyPr>
          <a:lstStyle/>
          <a:p>
            <a:pPr algn="r"/>
            <a:r>
              <a:rPr lang="zh-CN" altLang="en-US" sz="3600" b="1" dirty="0">
                <a:solidFill>
                  <a:schemeClr val="tx1"/>
                </a:solidFill>
                <a:latin typeface="Microsoft YaHei UI" panose="020B0503020204020204" pitchFamily="34" charset="-122"/>
                <a:ea typeface="Microsoft YaHei UI" panose="020B0503020204020204" pitchFamily="34" charset="-122"/>
              </a:rPr>
              <a:t>Relationship Between Sending Time and Emotional Score </a:t>
            </a:r>
          </a:p>
        </p:txBody>
      </p:sp>
      <p:grpSp>
        <p:nvGrpSpPr>
          <p:cNvPr id="10" name="组合 9"/>
          <p:cNvGrpSpPr/>
          <p:nvPr/>
        </p:nvGrpSpPr>
        <p:grpSpPr>
          <a:xfrm>
            <a:off x="407368" y="289094"/>
            <a:ext cx="2273300" cy="577316"/>
            <a:chOff x="1127448" y="667389"/>
            <a:chExt cx="2273300" cy="577316"/>
          </a:xfrm>
        </p:grpSpPr>
        <p:sp>
          <p:nvSpPr>
            <p:cNvPr id="2" name="矩形 1"/>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3" name="文本框 2"/>
            <p:cNvSpPr txBox="1"/>
            <p:nvPr/>
          </p:nvSpPr>
          <p:spPr>
            <a:xfrm>
              <a:off x="1271593" y="668659"/>
              <a:ext cx="212915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FOUR</a:t>
              </a:r>
              <a:endParaRPr lang="zh-CN" altLang="en-US" sz="2800" dirty="0">
                <a:solidFill>
                  <a:schemeClr val="tx1">
                    <a:lumMod val="85000"/>
                    <a:lumOff val="15000"/>
                  </a:schemeClr>
                </a:solidFill>
                <a:latin typeface="+mj-ea"/>
                <a:ea typeface="+mj-ea"/>
              </a:endParaRPr>
            </a:p>
          </p:txBody>
        </p:sp>
      </p:grpSp>
      <p:sp>
        <p:nvSpPr>
          <p:cNvPr id="5" name="文本框 4"/>
          <p:cNvSpPr txBox="1"/>
          <p:nvPr/>
        </p:nvSpPr>
        <p:spPr>
          <a:xfrm>
            <a:off x="2700019" y="424180"/>
            <a:ext cx="2728323"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Sunqingnian WANG (</a:t>
            </a:r>
            <a:r>
              <a:rPr lang="zh-CN" altLang="en-US" sz="1400" dirty="0">
                <a:solidFill>
                  <a:schemeClr val="tx1">
                    <a:lumMod val="85000"/>
                    <a:lumOff val="15000"/>
                  </a:schemeClr>
                </a:solidFill>
                <a:latin typeface="+mj-ea"/>
                <a:ea typeface="+mj-ea"/>
              </a:rPr>
              <a:t>王孙卿念</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amond(in)">
                                      <p:cBhvr>
                                        <p:cTn id="7" dur="2000"/>
                                        <p:tgtEl>
                                          <p:spTgt spid="20"/>
                                        </p:tgtEl>
                                      </p:cBhvr>
                                    </p:animEffect>
                                  </p:childTnLst>
                                </p:cTn>
                              </p:par>
                              <p:par>
                                <p:cTn id="8" presetID="2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edge">
                                      <p:cBhvr>
                                        <p:cTn id="10" dur="2000"/>
                                        <p:tgtEl>
                                          <p:spTgt spid="4"/>
                                        </p:tgtEl>
                                      </p:cBhvr>
                                    </p:animEffect>
                                  </p:childTnLst>
                                </p:cTn>
                              </p:par>
                              <p:par>
                                <p:cTn id="11" presetID="16" presetClass="entr" presetSubtype="21"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randombar(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5181608825604_.pic_hd"/>
          <p:cNvPicPr>
            <a:picLocks noChangeAspect="1"/>
          </p:cNvPicPr>
          <p:nvPr/>
        </p:nvPicPr>
        <p:blipFill>
          <a:blip r:embed="rId4"/>
          <a:stretch>
            <a:fillRect/>
          </a:stretch>
        </p:blipFill>
        <p:spPr>
          <a:xfrm>
            <a:off x="407670" y="2298700"/>
            <a:ext cx="6944360" cy="3893820"/>
          </a:xfrm>
          <a:prstGeom prst="rect">
            <a:avLst/>
          </a:prstGeom>
        </p:spPr>
      </p:pic>
      <p:sp>
        <p:nvSpPr>
          <p:cNvPr id="10" name="PA_矩形 17"/>
          <p:cNvSpPr/>
          <p:nvPr>
            <p:custDataLst>
              <p:tags r:id="rId1"/>
            </p:custDataLst>
          </p:nvPr>
        </p:nvSpPr>
        <p:spPr>
          <a:xfrm>
            <a:off x="649605" y="1202690"/>
            <a:ext cx="11543030" cy="706755"/>
          </a:xfrm>
          <a:prstGeom prst="rect">
            <a:avLst/>
          </a:prstGeom>
        </p:spPr>
        <p:txBody>
          <a:bodyPr wrap="square">
            <a:spAutoFit/>
          </a:bodyPr>
          <a:lstStyle/>
          <a:p>
            <a:pPr lvl="0" algn="l"/>
            <a:r>
              <a:rPr lang="en-US" altLang="zh-CN" sz="4000" b="1" dirty="0">
                <a:solidFill>
                  <a:srgbClr val="1F1F1F"/>
                </a:solidFill>
              </a:rPr>
              <a:t>Changes in Likes at Different Sending Times </a:t>
            </a:r>
          </a:p>
        </p:txBody>
      </p:sp>
      <p:sp>
        <p:nvSpPr>
          <p:cNvPr id="3" name="文本框 2"/>
          <p:cNvSpPr txBox="1"/>
          <p:nvPr/>
        </p:nvSpPr>
        <p:spPr>
          <a:xfrm>
            <a:off x="7628890" y="3820160"/>
            <a:ext cx="4427855" cy="850265"/>
          </a:xfrm>
          <a:prstGeom prst="rect">
            <a:avLst/>
          </a:prstGeom>
          <a:noFill/>
        </p:spPr>
        <p:txBody>
          <a:bodyPr wrap="square" rtlCol="0" anchor="t">
            <a:spAutoFit/>
          </a:bodyPr>
          <a:lstStyle/>
          <a:p>
            <a:pPr algn="l">
              <a:lnSpc>
                <a:spcPct val="130000"/>
              </a:lnSpc>
            </a:pPr>
            <a:r>
              <a:rPr lang="en-US" altLang="zh-CN" sz="1900" dirty="0">
                <a:solidFill>
                  <a:srgbClr val="262626"/>
                </a:solidFill>
                <a:sym typeface="+mn-ea"/>
              </a:rPr>
              <a:t>    </a:t>
            </a:r>
            <a:r>
              <a:rPr lang="zh-CN" altLang="en-US" sz="1900" dirty="0">
                <a:solidFill>
                  <a:srgbClr val="262626"/>
                </a:solidFill>
                <a:sym typeface="+mn-ea"/>
              </a:rPr>
              <a:t>There needs to be words or scenes that stimulate the audience's cognition.</a:t>
            </a:r>
          </a:p>
        </p:txBody>
      </p:sp>
      <p:cxnSp>
        <p:nvCxnSpPr>
          <p:cNvPr id="4" name="直接连接符 3"/>
          <p:cNvCxnSpPr/>
          <p:nvPr/>
        </p:nvCxnSpPr>
        <p:spPr>
          <a:xfrm flipV="1">
            <a:off x="8579485" y="3126740"/>
            <a:ext cx="2358390" cy="635"/>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07368" y="289094"/>
            <a:ext cx="2273300" cy="577316"/>
            <a:chOff x="1127448" y="667389"/>
            <a:chExt cx="2273300" cy="577316"/>
          </a:xfrm>
        </p:grpSpPr>
        <p:sp>
          <p:nvSpPr>
            <p:cNvPr id="11" name="矩形 10"/>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2" name="文本框 11"/>
            <p:cNvSpPr txBox="1"/>
            <p:nvPr/>
          </p:nvSpPr>
          <p:spPr>
            <a:xfrm>
              <a:off x="1271593" y="668659"/>
              <a:ext cx="212915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FOUR</a:t>
              </a:r>
              <a:endParaRPr lang="zh-CN" altLang="en-US" sz="2800" dirty="0">
                <a:solidFill>
                  <a:schemeClr val="tx1">
                    <a:lumMod val="85000"/>
                    <a:lumOff val="15000"/>
                  </a:schemeClr>
                </a:solidFill>
                <a:latin typeface="+mj-ea"/>
                <a:ea typeface="+mj-ea"/>
              </a:endParaRPr>
            </a:p>
          </p:txBody>
        </p:sp>
      </p:grpSp>
      <p:sp>
        <p:nvSpPr>
          <p:cNvPr id="13" name="文本框 12"/>
          <p:cNvSpPr txBox="1"/>
          <p:nvPr/>
        </p:nvSpPr>
        <p:spPr>
          <a:xfrm>
            <a:off x="2700019" y="424180"/>
            <a:ext cx="2728323"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Sunqingnian WANG (</a:t>
            </a:r>
            <a:r>
              <a:rPr lang="zh-CN" altLang="en-US" sz="1400" dirty="0">
                <a:solidFill>
                  <a:schemeClr val="tx1">
                    <a:lumMod val="85000"/>
                    <a:lumOff val="15000"/>
                  </a:schemeClr>
                </a:solidFill>
                <a:latin typeface="+mj-ea"/>
                <a:ea typeface="+mj-ea"/>
              </a:rPr>
              <a:t>王孙卿念</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85875" y="1896110"/>
            <a:ext cx="9779000" cy="41884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3048000" y="452755"/>
            <a:ext cx="9144000" cy="1180465"/>
          </a:xfrm>
        </p:spPr>
        <p:txBody>
          <a:bodyPr/>
          <a:lstStyle/>
          <a:p>
            <a:r>
              <a:rPr lang="en-US" altLang="zh-CN"/>
              <a:t>INTRODUCTION</a:t>
            </a:r>
          </a:p>
        </p:txBody>
      </p:sp>
      <p:sp>
        <p:nvSpPr>
          <p:cNvPr id="8" name="文本框 7"/>
          <p:cNvSpPr txBox="1"/>
          <p:nvPr/>
        </p:nvSpPr>
        <p:spPr>
          <a:xfrm>
            <a:off x="2144395" y="2664460"/>
            <a:ext cx="7962900" cy="2451100"/>
          </a:xfrm>
          <a:prstGeom prst="rect">
            <a:avLst/>
          </a:prstGeom>
          <a:noFill/>
        </p:spPr>
        <p:txBody>
          <a:bodyPr wrap="square" rtlCol="0">
            <a:spAutoFit/>
          </a:bodyPr>
          <a:lstStyle/>
          <a:p>
            <a:pPr indent="457200">
              <a:lnSpc>
                <a:spcPts val="2600"/>
              </a:lnSpc>
            </a:pPr>
            <a:r>
              <a:rPr lang="en-US" altLang="zh-CN" sz="2400" dirty="0">
                <a:solidFill>
                  <a:schemeClr val="bg1"/>
                </a:solidFill>
                <a:latin typeface="Times New Roman" panose="02020603050405020304" pitchFamily="18" charset="0"/>
                <a:ea typeface="等线" panose="02010600030101010101" pitchFamily="2" charset="-122"/>
              </a:rPr>
              <a:t>The exciting offer season 2 program mainly tells the story of eight law school students who embrace the lawyer's dream and experience a one-month internship in law firms under the teaching and assessment of four lawyers, and compete for the positive offer of two law firms. </a:t>
            </a:r>
          </a:p>
          <a:p>
            <a:pPr indent="457200">
              <a:lnSpc>
                <a:spcPts val="2700"/>
              </a:lnSpc>
            </a:pPr>
            <a:r>
              <a:rPr lang="en-US" altLang="zh-CN" sz="2400" dirty="0">
                <a:solidFill>
                  <a:schemeClr val="bg1"/>
                </a:solidFill>
                <a:latin typeface="Times New Roman" panose="02020603050405020304" pitchFamily="18" charset="0"/>
                <a:ea typeface="等线" panose="02010600030101010101" pitchFamily="2" charset="-122"/>
              </a:rPr>
              <a:t>A</a:t>
            </a:r>
            <a:r>
              <a:rPr lang="en-US" altLang="zh-CN" sz="2400" dirty="0">
                <a:solidFill>
                  <a:schemeClr val="bg1"/>
                </a:solidFill>
                <a:effectLst/>
                <a:latin typeface="Times New Roman" panose="02020603050405020304" pitchFamily="18" charset="0"/>
                <a:ea typeface="等线" panose="02010600030101010101" pitchFamily="2" charset="-122"/>
              </a:rPr>
              <a:t>nalyze these screen data. Then analyze some of the user's situation, as well as the user's attitude to the program.</a:t>
            </a:r>
            <a:endParaRPr lang="en-US" altLang="zh-CN" sz="2400" dirty="0">
              <a:solidFill>
                <a:schemeClr val="bg1"/>
              </a:solidFill>
              <a:latin typeface="Microsoft YaHei UI Light" panose="020B0502040204020203" pitchFamily="34" charset="-122"/>
              <a:ea typeface="Microsoft YaHei UI Light" panose="020B0502040204020203" pitchFamily="34" charset="-122"/>
            </a:endParaRPr>
          </a:p>
        </p:txBody>
      </p:sp>
      <p:sp>
        <p:nvSpPr>
          <p:cNvPr id="32" name="AutoShape 59"/>
          <p:cNvSpPr/>
          <p:nvPr/>
        </p:nvSpPr>
        <p:spPr bwMode="auto">
          <a:xfrm>
            <a:off x="1032510" y="697865"/>
            <a:ext cx="692785" cy="69024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62626"/>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4" name="等腰三角形 3"/>
          <p:cNvSpPr/>
          <p:nvPr/>
        </p:nvSpPr>
        <p:spPr>
          <a:xfrm>
            <a:off x="913041" y="5798180"/>
            <a:ext cx="810260" cy="698500"/>
          </a:xfrm>
          <a:prstGeom prst="triangle">
            <a:avLst/>
          </a:prstGeom>
          <a:solidFill>
            <a:srgbClr val="FFC61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等腰三角形 4"/>
          <p:cNvSpPr/>
          <p:nvPr/>
        </p:nvSpPr>
        <p:spPr>
          <a:xfrm>
            <a:off x="1466119" y="5923929"/>
            <a:ext cx="312305" cy="269229"/>
          </a:xfrm>
          <a:prstGeom prst="triangle">
            <a:avLst/>
          </a:prstGeom>
          <a:solidFill>
            <a:srgbClr val="59595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等腰三角形 5"/>
          <p:cNvSpPr/>
          <p:nvPr/>
        </p:nvSpPr>
        <p:spPr>
          <a:xfrm>
            <a:off x="2082783" y="5663984"/>
            <a:ext cx="434594" cy="374650"/>
          </a:xfrm>
          <a:prstGeom prst="triangle">
            <a:avLst/>
          </a:prstGeom>
          <a:solidFill>
            <a:srgbClr val="70965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等腰三角形 6"/>
          <p:cNvSpPr/>
          <p:nvPr/>
        </p:nvSpPr>
        <p:spPr>
          <a:xfrm>
            <a:off x="664119" y="5631326"/>
            <a:ext cx="368658" cy="317809"/>
          </a:xfrm>
          <a:prstGeom prst="triangle">
            <a:avLst/>
          </a:prstGeom>
          <a:solidFill>
            <a:srgbClr val="A77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等腰三角形 48"/>
          <p:cNvSpPr/>
          <p:nvPr/>
        </p:nvSpPr>
        <p:spPr>
          <a:xfrm>
            <a:off x="1198385" y="5354245"/>
            <a:ext cx="291952" cy="251683"/>
          </a:xfrm>
          <a:prstGeom prst="triangle">
            <a:avLst/>
          </a:prstGeom>
          <a:solidFill>
            <a:srgbClr val="76717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2000"/>
                                        <p:tgtEl>
                                          <p:spTgt spid="2"/>
                                        </p:tgtEl>
                                      </p:cBhvr>
                                    </p:animEffect>
                                  </p:childTnLst>
                                </p:cTn>
                              </p:par>
                              <p:par>
                                <p:cTn id="8" presetID="5" presetClass="entr" presetSubtype="10" fill="hold" grpId="1"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checkerboard(across)">
                                      <p:cBhvr>
                                        <p:cTn id="10" dur="500"/>
                                        <p:tgtEl>
                                          <p:spTgt spid="9"/>
                                        </p:tgtEl>
                                      </p:cBhvr>
                                    </p:animEffect>
                                  </p:childTnLst>
                                </p:cTn>
                              </p:par>
                              <p:par>
                                <p:cTn id="11" presetID="42"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fade">
                                      <p:cBhvr>
                                        <p:cTn id="13" dur="1000"/>
                                        <p:tgtEl>
                                          <p:spTgt spid="32"/>
                                        </p:tgtEl>
                                      </p:cBhvr>
                                    </p:animEffect>
                                    <p:anim calcmode="lin" valueType="num">
                                      <p:cBhvr>
                                        <p:cTn id="14" dur="1000" fill="hold"/>
                                        <p:tgtEl>
                                          <p:spTgt spid="32"/>
                                        </p:tgtEl>
                                        <p:attrNameLst>
                                          <p:attrName>ppt_x</p:attrName>
                                        </p:attrNameLst>
                                      </p:cBhvr>
                                      <p:tavLst>
                                        <p:tav tm="0">
                                          <p:val>
                                            <p:strVal val="#ppt_x"/>
                                          </p:val>
                                        </p:tav>
                                        <p:tav tm="100000">
                                          <p:val>
                                            <p:strVal val="#ppt_x"/>
                                          </p:val>
                                        </p:tav>
                                      </p:tavLst>
                                    </p:anim>
                                    <p:anim calcmode="lin" valueType="num">
                                      <p:cBhvr>
                                        <p:cTn id="15"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bldLvl="0" animBg="1"/>
      <p:bldP spid="2" grpId="0"/>
      <p:bldP spid="32"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descr="5201608825646_.pic_hd"/>
          <p:cNvPicPr>
            <a:picLocks noChangeAspect="1"/>
          </p:cNvPicPr>
          <p:nvPr/>
        </p:nvPicPr>
        <p:blipFill>
          <a:blip r:embed="rId4"/>
          <a:stretch>
            <a:fillRect/>
          </a:stretch>
        </p:blipFill>
        <p:spPr>
          <a:xfrm>
            <a:off x="5462905" y="2466975"/>
            <a:ext cx="6181090" cy="3457575"/>
          </a:xfrm>
          <a:prstGeom prst="rect">
            <a:avLst/>
          </a:prstGeom>
        </p:spPr>
      </p:pic>
      <p:sp>
        <p:nvSpPr>
          <p:cNvPr id="10" name="PA_矩形 17"/>
          <p:cNvSpPr/>
          <p:nvPr>
            <p:custDataLst>
              <p:tags r:id="rId1"/>
            </p:custDataLst>
          </p:nvPr>
        </p:nvSpPr>
        <p:spPr>
          <a:xfrm>
            <a:off x="0" y="1202690"/>
            <a:ext cx="12191365" cy="706755"/>
          </a:xfrm>
          <a:prstGeom prst="rect">
            <a:avLst/>
          </a:prstGeom>
        </p:spPr>
        <p:txBody>
          <a:bodyPr wrap="square">
            <a:spAutoFit/>
          </a:bodyPr>
          <a:lstStyle/>
          <a:p>
            <a:pPr lvl="0" algn="l"/>
            <a:r>
              <a:rPr lang="en-US" altLang="zh-CN" sz="4000" b="1" dirty="0">
                <a:solidFill>
                  <a:srgbClr val="1F1F1F"/>
                </a:solidFill>
              </a:rPr>
              <a:t>   Membership Level Changes at Different Times </a:t>
            </a:r>
          </a:p>
        </p:txBody>
      </p:sp>
      <p:sp>
        <p:nvSpPr>
          <p:cNvPr id="8" name="文本框 7"/>
          <p:cNvSpPr txBox="1"/>
          <p:nvPr/>
        </p:nvSpPr>
        <p:spPr>
          <a:xfrm>
            <a:off x="487680" y="3551555"/>
            <a:ext cx="4675505" cy="1229995"/>
          </a:xfrm>
          <a:prstGeom prst="rect">
            <a:avLst/>
          </a:prstGeom>
          <a:noFill/>
        </p:spPr>
        <p:txBody>
          <a:bodyPr wrap="square" rtlCol="0" anchor="t">
            <a:spAutoFit/>
          </a:bodyPr>
          <a:lstStyle/>
          <a:p>
            <a:pPr algn="l">
              <a:lnSpc>
                <a:spcPct val="130000"/>
              </a:lnSpc>
            </a:pPr>
            <a:r>
              <a:rPr lang="en-US" altLang="zh-CN" sz="1900" dirty="0">
                <a:solidFill>
                  <a:srgbClr val="262626"/>
                </a:solidFill>
                <a:sym typeface="+mn-ea"/>
              </a:rPr>
              <a:t>        </a:t>
            </a:r>
            <a:r>
              <a:rPr lang="zh-CN" altLang="en-US" sz="1900" dirty="0">
                <a:solidFill>
                  <a:srgbClr val="262626"/>
                </a:solidFill>
                <a:sym typeface="+mn-ea"/>
              </a:rPr>
              <a:t>Non-members account for a large proportion, and viewers watch programs not because of "member stickiness".</a:t>
            </a:r>
          </a:p>
        </p:txBody>
      </p:sp>
      <p:cxnSp>
        <p:nvCxnSpPr>
          <p:cNvPr id="11" name="直接连接符 10"/>
          <p:cNvCxnSpPr/>
          <p:nvPr/>
        </p:nvCxnSpPr>
        <p:spPr>
          <a:xfrm>
            <a:off x="1769110" y="3026410"/>
            <a:ext cx="2112645" cy="0"/>
          </a:xfrm>
          <a:prstGeom prst="line">
            <a:avLst/>
          </a:prstGeom>
          <a:ln>
            <a:solidFill>
              <a:srgbClr val="262626"/>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407368" y="289094"/>
            <a:ext cx="2273300" cy="577316"/>
            <a:chOff x="1127448" y="667389"/>
            <a:chExt cx="2273300" cy="577316"/>
          </a:xfrm>
        </p:grpSpPr>
        <p:sp>
          <p:nvSpPr>
            <p:cNvPr id="4" name="矩形 3"/>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2" name="文本框 11"/>
            <p:cNvSpPr txBox="1"/>
            <p:nvPr/>
          </p:nvSpPr>
          <p:spPr>
            <a:xfrm>
              <a:off x="1271593" y="668659"/>
              <a:ext cx="212915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FOUR</a:t>
              </a:r>
              <a:endParaRPr lang="zh-CN" altLang="en-US" sz="2800" dirty="0">
                <a:solidFill>
                  <a:schemeClr val="tx1">
                    <a:lumMod val="85000"/>
                    <a:lumOff val="15000"/>
                  </a:schemeClr>
                </a:solidFill>
                <a:latin typeface="+mj-ea"/>
                <a:ea typeface="+mj-ea"/>
              </a:endParaRPr>
            </a:p>
          </p:txBody>
        </p:sp>
      </p:grpSp>
      <p:sp>
        <p:nvSpPr>
          <p:cNvPr id="5" name="文本框 4"/>
          <p:cNvSpPr txBox="1"/>
          <p:nvPr/>
        </p:nvSpPr>
        <p:spPr>
          <a:xfrm>
            <a:off x="2700019" y="424180"/>
            <a:ext cx="2728323"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Sunqingnian WANG (</a:t>
            </a:r>
            <a:r>
              <a:rPr lang="zh-CN" altLang="en-US" sz="1400" dirty="0">
                <a:solidFill>
                  <a:schemeClr val="tx1">
                    <a:lumMod val="85000"/>
                    <a:lumOff val="15000"/>
                  </a:schemeClr>
                </a:solidFill>
                <a:latin typeface="+mj-ea"/>
                <a:ea typeface="+mj-ea"/>
              </a:rPr>
              <a:t>王孙卿念</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par>
                                <p:cTn id="11" presetID="3" presetClass="entr" presetSubtype="1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linds(horizontal)">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272790" y="2628265"/>
            <a:ext cx="8796655" cy="3168015"/>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61670" y="1017905"/>
            <a:ext cx="5546090" cy="5826125"/>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WechatIMG352"/>
          <p:cNvPicPr>
            <a:picLocks noChangeAspect="1"/>
          </p:cNvPicPr>
          <p:nvPr/>
        </p:nvPicPr>
        <p:blipFill>
          <a:blip r:embed="rId3"/>
          <a:stretch>
            <a:fillRect/>
          </a:stretch>
        </p:blipFill>
        <p:spPr>
          <a:xfrm>
            <a:off x="1116965" y="1619250"/>
            <a:ext cx="4731385" cy="4990465"/>
          </a:xfrm>
          <a:prstGeom prst="rect">
            <a:avLst/>
          </a:prstGeom>
          <a:ln>
            <a:solidFill>
              <a:schemeClr val="tx1"/>
            </a:solidFill>
          </a:ln>
        </p:spPr>
      </p:pic>
      <p:sp>
        <p:nvSpPr>
          <p:cNvPr id="4" name="矩形 3"/>
          <p:cNvSpPr/>
          <p:nvPr/>
        </p:nvSpPr>
        <p:spPr>
          <a:xfrm>
            <a:off x="6943090" y="897890"/>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513195" y="4323715"/>
            <a:ext cx="5678805" cy="829971"/>
          </a:xfrm>
          <a:prstGeom prst="rect">
            <a:avLst/>
          </a:prstGeom>
          <a:noFill/>
        </p:spPr>
        <p:txBody>
          <a:bodyPr wrap="square" rtlCol="0">
            <a:spAutoFit/>
          </a:bodyPr>
          <a:lstStyle/>
          <a:p>
            <a:pPr algn="l" fontAlgn="auto">
              <a:lnSpc>
                <a:spcPts val="3000"/>
              </a:lnSpc>
            </a:pPr>
            <a:r>
              <a:rPr lang="en-US" altLang="zh-CN" sz="1900" dirty="0">
                <a:solidFill>
                  <a:srgbClr val="262626"/>
                </a:solidFill>
              </a:rPr>
              <a:t>After resampling, generate and save the document with added emotional score column to Re-sampling.xlsx</a:t>
            </a:r>
          </a:p>
        </p:txBody>
      </p:sp>
      <p:sp>
        <p:nvSpPr>
          <p:cNvPr id="12" name="文本框 11"/>
          <p:cNvSpPr txBox="1"/>
          <p:nvPr/>
        </p:nvSpPr>
        <p:spPr>
          <a:xfrm>
            <a:off x="6179185" y="3281680"/>
            <a:ext cx="4716780" cy="829945"/>
          </a:xfrm>
          <a:prstGeom prst="rect">
            <a:avLst/>
          </a:prstGeom>
          <a:noFill/>
        </p:spPr>
        <p:txBody>
          <a:bodyPr wrap="square" rtlCol="0">
            <a:spAutoFit/>
          </a:bodyPr>
          <a:lstStyle/>
          <a:p>
            <a:pPr algn="r"/>
            <a:r>
              <a:rPr lang="en-US" sz="4800" b="1" dirty="0">
                <a:solidFill>
                  <a:srgbClr val="FFC000">
                    <a:lumMod val="50000"/>
                  </a:srgbClr>
                </a:solidFill>
                <a:latin typeface="Microsoft YaHei UI" panose="020B0503020204020204" pitchFamily="34" charset="-122"/>
                <a:ea typeface="Microsoft YaHei UI" panose="020B0503020204020204" pitchFamily="34" charset="-122"/>
              </a:rPr>
              <a:t>Resampling</a:t>
            </a:r>
          </a:p>
        </p:txBody>
      </p:sp>
      <p:sp>
        <p:nvSpPr>
          <p:cNvPr id="11" name="文本框 10"/>
          <p:cNvSpPr txBox="1"/>
          <p:nvPr/>
        </p:nvSpPr>
        <p:spPr>
          <a:xfrm>
            <a:off x="1711325" y="1048385"/>
            <a:ext cx="1456055" cy="521970"/>
          </a:xfrm>
          <a:prstGeom prst="rect">
            <a:avLst/>
          </a:prstGeom>
          <a:noFill/>
        </p:spPr>
        <p:txBody>
          <a:bodyPr wrap="square" rtlCol="0">
            <a:spAutoFit/>
          </a:bodyPr>
          <a:lstStyle/>
          <a:p>
            <a:pPr algn="ctr"/>
            <a:r>
              <a:rPr lang="en-US" altLang="zh-CN" sz="1400" b="1">
                <a:solidFill>
                  <a:schemeClr val="bg1"/>
                </a:solidFill>
              </a:rPr>
              <a:t>T</a:t>
            </a:r>
            <a:r>
              <a:rPr lang="zh-CN" altLang="en-US" sz="1400" b="1">
                <a:solidFill>
                  <a:schemeClr val="bg1"/>
                </a:solidFill>
              </a:rPr>
              <a:t>ransmitting </a:t>
            </a:r>
          </a:p>
          <a:p>
            <a:pPr algn="ctr"/>
            <a:r>
              <a:rPr lang="en-US" altLang="zh-CN" sz="1400" b="1">
                <a:solidFill>
                  <a:schemeClr val="bg1"/>
                </a:solidFill>
              </a:rPr>
              <a:t>T</a:t>
            </a:r>
            <a:r>
              <a:rPr lang="zh-CN" altLang="en-US" sz="1400" b="1">
                <a:solidFill>
                  <a:schemeClr val="bg1"/>
                </a:solidFill>
              </a:rPr>
              <a:t>ime</a:t>
            </a:r>
          </a:p>
        </p:txBody>
      </p:sp>
      <p:sp>
        <p:nvSpPr>
          <p:cNvPr id="13" name="文本框 12"/>
          <p:cNvSpPr txBox="1"/>
          <p:nvPr/>
        </p:nvSpPr>
        <p:spPr>
          <a:xfrm>
            <a:off x="2834005" y="1058545"/>
            <a:ext cx="1456055" cy="521970"/>
          </a:xfrm>
          <a:prstGeom prst="rect">
            <a:avLst/>
          </a:prstGeom>
          <a:noFill/>
        </p:spPr>
        <p:txBody>
          <a:bodyPr wrap="square" rtlCol="0">
            <a:spAutoFit/>
          </a:bodyPr>
          <a:lstStyle/>
          <a:p>
            <a:pPr algn="ctr"/>
            <a:r>
              <a:rPr sz="1400" b="1">
                <a:solidFill>
                  <a:schemeClr val="bg1"/>
                </a:solidFill>
              </a:rPr>
              <a:t>Membership </a:t>
            </a:r>
            <a:r>
              <a:rPr lang="en-US" sz="1400" b="1">
                <a:solidFill>
                  <a:schemeClr val="bg1"/>
                </a:solidFill>
              </a:rPr>
              <a:t>G</a:t>
            </a:r>
            <a:r>
              <a:rPr sz="1400" b="1">
                <a:solidFill>
                  <a:schemeClr val="bg1"/>
                </a:solidFill>
              </a:rPr>
              <a:t>rade</a:t>
            </a:r>
          </a:p>
        </p:txBody>
      </p:sp>
      <p:sp>
        <p:nvSpPr>
          <p:cNvPr id="14" name="文本框 13"/>
          <p:cNvSpPr txBox="1"/>
          <p:nvPr/>
        </p:nvSpPr>
        <p:spPr>
          <a:xfrm>
            <a:off x="3758565" y="1058545"/>
            <a:ext cx="1456055" cy="521970"/>
          </a:xfrm>
          <a:prstGeom prst="rect">
            <a:avLst/>
          </a:prstGeom>
          <a:noFill/>
        </p:spPr>
        <p:txBody>
          <a:bodyPr wrap="square" rtlCol="0">
            <a:spAutoFit/>
          </a:bodyPr>
          <a:lstStyle/>
          <a:p>
            <a:pPr algn="ctr"/>
            <a:r>
              <a:rPr lang="en-US" sz="1400" b="1">
                <a:solidFill>
                  <a:schemeClr val="bg1"/>
                </a:solidFill>
              </a:rPr>
              <a:t>Barrage</a:t>
            </a:r>
            <a:r>
              <a:rPr sz="1400" b="1">
                <a:solidFill>
                  <a:schemeClr val="bg1"/>
                </a:solidFill>
              </a:rPr>
              <a:t> </a:t>
            </a:r>
          </a:p>
          <a:p>
            <a:pPr algn="ctr"/>
            <a:r>
              <a:rPr lang="en-US" sz="1400" b="1">
                <a:solidFill>
                  <a:schemeClr val="bg1"/>
                </a:solidFill>
              </a:rPr>
              <a:t>Click</a:t>
            </a:r>
          </a:p>
        </p:txBody>
      </p:sp>
      <p:sp>
        <p:nvSpPr>
          <p:cNvPr id="15" name="文本框 14"/>
          <p:cNvSpPr txBox="1"/>
          <p:nvPr/>
        </p:nvSpPr>
        <p:spPr>
          <a:xfrm>
            <a:off x="4601210" y="1073785"/>
            <a:ext cx="1456055" cy="521970"/>
          </a:xfrm>
          <a:prstGeom prst="rect">
            <a:avLst/>
          </a:prstGeom>
          <a:noFill/>
        </p:spPr>
        <p:txBody>
          <a:bodyPr wrap="square" rtlCol="0">
            <a:spAutoFit/>
          </a:bodyPr>
          <a:lstStyle/>
          <a:p>
            <a:pPr algn="ctr"/>
            <a:r>
              <a:rPr lang="en-US" sz="1400" b="1">
                <a:solidFill>
                  <a:schemeClr val="bg1"/>
                </a:solidFill>
              </a:rPr>
              <a:t>Emotional </a:t>
            </a:r>
          </a:p>
          <a:p>
            <a:pPr algn="ctr"/>
            <a:r>
              <a:rPr lang="en-US" sz="1400" b="1">
                <a:solidFill>
                  <a:schemeClr val="bg1"/>
                </a:solidFill>
              </a:rPr>
              <a:t>Score</a:t>
            </a:r>
          </a:p>
        </p:txBody>
      </p:sp>
      <p:pic>
        <p:nvPicPr>
          <p:cNvPr id="16" name="图片 15" descr="WechatIMG646"/>
          <p:cNvPicPr>
            <a:picLocks noChangeAspect="1"/>
          </p:cNvPicPr>
          <p:nvPr/>
        </p:nvPicPr>
        <p:blipFill>
          <a:blip r:embed="rId4"/>
          <a:stretch>
            <a:fillRect/>
          </a:stretch>
        </p:blipFill>
        <p:spPr>
          <a:xfrm>
            <a:off x="6943090" y="1636395"/>
            <a:ext cx="4331335" cy="596900"/>
          </a:xfrm>
          <a:prstGeom prst="rect">
            <a:avLst/>
          </a:prstGeom>
        </p:spPr>
      </p:pic>
      <p:grpSp>
        <p:nvGrpSpPr>
          <p:cNvPr id="3" name="组合 2"/>
          <p:cNvGrpSpPr/>
          <p:nvPr/>
        </p:nvGrpSpPr>
        <p:grpSpPr>
          <a:xfrm>
            <a:off x="407368" y="289094"/>
            <a:ext cx="2273300" cy="577316"/>
            <a:chOff x="1127448" y="667389"/>
            <a:chExt cx="2273300" cy="577316"/>
          </a:xfrm>
        </p:grpSpPr>
        <p:sp>
          <p:nvSpPr>
            <p:cNvPr id="5" name="矩形 4"/>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6" name="文本框 5"/>
            <p:cNvSpPr txBox="1"/>
            <p:nvPr/>
          </p:nvSpPr>
          <p:spPr>
            <a:xfrm>
              <a:off x="1271593" y="668659"/>
              <a:ext cx="2129155" cy="52197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FOUR</a:t>
              </a:r>
              <a:endParaRPr lang="zh-CN" altLang="en-US" sz="2800" dirty="0">
                <a:solidFill>
                  <a:schemeClr val="tx1">
                    <a:lumMod val="85000"/>
                    <a:lumOff val="15000"/>
                  </a:schemeClr>
                </a:solidFill>
                <a:latin typeface="+mj-ea"/>
                <a:ea typeface="+mj-ea"/>
              </a:endParaRPr>
            </a:p>
          </p:txBody>
        </p:sp>
      </p:grpSp>
      <p:sp>
        <p:nvSpPr>
          <p:cNvPr id="8" name="文本框 7"/>
          <p:cNvSpPr txBox="1"/>
          <p:nvPr/>
        </p:nvSpPr>
        <p:spPr>
          <a:xfrm>
            <a:off x="2700019" y="424180"/>
            <a:ext cx="2728323"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Sunqingnian WANG (</a:t>
            </a:r>
            <a:r>
              <a:rPr lang="zh-CN" altLang="en-US" sz="1400" dirty="0">
                <a:solidFill>
                  <a:schemeClr val="tx1">
                    <a:lumMod val="85000"/>
                    <a:lumOff val="15000"/>
                  </a:schemeClr>
                </a:solidFill>
                <a:latin typeface="+mj-ea"/>
                <a:ea typeface="+mj-ea"/>
              </a:rPr>
              <a:t>王孙卿念</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checkerboard(across)">
                                      <p:cBhvr>
                                        <p:cTn id="7" dur="500"/>
                                        <p:tgtEl>
                                          <p:spTgt spid="33"/>
                                        </p:tgtEl>
                                      </p:cBhvr>
                                    </p:animEffect>
                                  </p:childTnLst>
                                </p:cTn>
                              </p:par>
                              <p:par>
                                <p:cTn id="8" presetID="5" presetClass="entr" presetSubtype="10" fill="hold" grpId="1"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heckerboard(across)">
                                      <p:cBhvr>
                                        <p:cTn id="10" dur="500"/>
                                        <p:tgtEl>
                                          <p:spTgt spid="4"/>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heel(1)">
                                      <p:cBhvr>
                                        <p:cTn id="13" dur="2000"/>
                                        <p:tgtEl>
                                          <p:spTgt spid="12"/>
                                        </p:tgtEl>
                                      </p:cBhvr>
                                    </p:animEffect>
                                  </p:childTnLst>
                                </p:cTn>
                              </p:par>
                              <p:par>
                                <p:cTn id="14" presetID="2" presetClass="entr" presetSubtype="4"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500" fill="hold"/>
                                        <p:tgtEl>
                                          <p:spTgt spid="10"/>
                                        </p:tgtEl>
                                        <p:attrNameLst>
                                          <p:attrName>ppt_x</p:attrName>
                                        </p:attrNameLst>
                                      </p:cBhvr>
                                      <p:tavLst>
                                        <p:tav tm="0">
                                          <p:val>
                                            <p:strVal val="#ppt_x"/>
                                          </p:val>
                                        </p:tav>
                                        <p:tav tm="100000">
                                          <p:val>
                                            <p:strVal val="#ppt_x"/>
                                          </p:val>
                                        </p:tav>
                                      </p:tavLst>
                                    </p:anim>
                                    <p:anim calcmode="lin" valueType="num">
                                      <p:cBhvr additive="base">
                                        <p:cTn id="17"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1" bldLvl="0" animBg="1"/>
      <p:bldP spid="4" grpId="1" bldLvl="0" animBg="1"/>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椭圆 72"/>
          <p:cNvSpPr/>
          <p:nvPr/>
        </p:nvSpPr>
        <p:spPr>
          <a:xfrm>
            <a:off x="7061323" y="3470284"/>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 name="矩形 4"/>
          <p:cNvSpPr/>
          <p:nvPr/>
        </p:nvSpPr>
        <p:spPr>
          <a:xfrm>
            <a:off x="0" y="895350"/>
            <a:ext cx="12192000" cy="2286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9" name="组合 18"/>
          <p:cNvGrpSpPr/>
          <p:nvPr/>
        </p:nvGrpSpPr>
        <p:grpSpPr>
          <a:xfrm>
            <a:off x="985930" y="1327775"/>
            <a:ext cx="11168639" cy="1445260"/>
            <a:chOff x="2303108" y="2705725"/>
            <a:chExt cx="11168639" cy="1445260"/>
          </a:xfrm>
        </p:grpSpPr>
        <p:sp>
          <p:nvSpPr>
            <p:cNvPr id="47" name="文本框 46"/>
            <p:cNvSpPr txBox="1"/>
            <p:nvPr/>
          </p:nvSpPr>
          <p:spPr>
            <a:xfrm rot="10800000">
              <a:off x="230310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6" name="组合 5"/>
            <p:cNvGrpSpPr/>
            <p:nvPr/>
          </p:nvGrpSpPr>
          <p:grpSpPr>
            <a:xfrm>
              <a:off x="3488912" y="2705725"/>
              <a:ext cx="9982835" cy="1445260"/>
              <a:chOff x="3780950" y="2724636"/>
              <a:chExt cx="9982835" cy="1445260"/>
            </a:xfrm>
          </p:grpSpPr>
          <p:sp>
            <p:nvSpPr>
              <p:cNvPr id="53" name="文本框 52"/>
              <p:cNvSpPr txBox="1"/>
              <p:nvPr/>
            </p:nvSpPr>
            <p:spPr>
              <a:xfrm>
                <a:off x="3780950" y="2724636"/>
                <a:ext cx="1290644" cy="144526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8800" dirty="0">
                    <a:solidFill>
                      <a:schemeClr val="accent1"/>
                    </a:solidFill>
                  </a:rPr>
                  <a:t>05</a:t>
                </a:r>
                <a:endParaRPr lang="zh-CN" altLang="en-US" sz="8800" dirty="0">
                  <a:solidFill>
                    <a:schemeClr val="accent1"/>
                  </a:solidFill>
                </a:endParaRPr>
              </a:p>
            </p:txBody>
          </p:sp>
          <p:sp>
            <p:nvSpPr>
              <p:cNvPr id="65" name="矩形 64"/>
              <p:cNvSpPr/>
              <p:nvPr/>
            </p:nvSpPr>
            <p:spPr>
              <a:xfrm>
                <a:off x="5581175" y="3064996"/>
                <a:ext cx="8182610" cy="645160"/>
              </a:xfrm>
              <a:prstGeom prst="rect">
                <a:avLst/>
              </a:prstGeom>
            </p:spPr>
            <p:txBody>
              <a:bodyPr wrap="square">
                <a:spAutoFit/>
              </a:bodyPr>
              <a:lstStyle/>
              <a:p>
                <a:pPr algn="l">
                  <a:defRPr/>
                </a:pPr>
                <a:r>
                  <a:rPr lang="en-US" altLang="zh-CN" sz="3600" dirty="0">
                    <a:solidFill>
                      <a:schemeClr val="bg1"/>
                    </a:solidFill>
                    <a:latin typeface="Helvetica" pitchFamily="34" charset="0"/>
                    <a:sym typeface="+mn-ea"/>
                  </a:rPr>
                  <a:t>Summary and Outlook</a:t>
                </a:r>
                <a:endParaRPr lang="zh-CN" altLang="en-US" sz="3600" dirty="0">
                  <a:solidFill>
                    <a:schemeClr val="bg1"/>
                  </a:solidFill>
                  <a:latin typeface="Helvetica" pitchFamily="34" charset="0"/>
                  <a:sym typeface="+mn-ea"/>
                </a:endParaRPr>
              </a:p>
            </p:txBody>
          </p:sp>
        </p:grpSp>
      </p:grpSp>
      <p:sp>
        <p:nvSpPr>
          <p:cNvPr id="72" name="椭圆 71"/>
          <p:cNvSpPr/>
          <p:nvPr/>
        </p:nvSpPr>
        <p:spPr>
          <a:xfrm>
            <a:off x="9146418" y="231207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4" name="椭圆 73"/>
          <p:cNvSpPr/>
          <p:nvPr/>
        </p:nvSpPr>
        <p:spPr>
          <a:xfrm>
            <a:off x="10975907" y="3906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5" name="椭圆 74"/>
          <p:cNvSpPr/>
          <p:nvPr/>
        </p:nvSpPr>
        <p:spPr>
          <a:xfrm>
            <a:off x="9101445" y="12744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任意多边形 19"/>
          <p:cNvSpPr/>
          <p:nvPr/>
        </p:nvSpPr>
        <p:spPr>
          <a:xfrm>
            <a:off x="88900" y="1849148"/>
            <a:ext cx="12065000" cy="3484852"/>
          </a:xfrm>
          <a:custGeom>
            <a:avLst/>
            <a:gdLst>
              <a:gd name="connsiteX0" fmla="*/ 0 w 12065000"/>
              <a:gd name="connsiteY0" fmla="*/ 3345152 h 3484852"/>
              <a:gd name="connsiteX1" fmla="*/ 1168400 w 12065000"/>
              <a:gd name="connsiteY1" fmla="*/ 1656052 h 3484852"/>
              <a:gd name="connsiteX2" fmla="*/ 4089400 w 12065000"/>
              <a:gd name="connsiteY2" fmla="*/ 5052 h 3484852"/>
              <a:gd name="connsiteX3" fmla="*/ 8877300 w 12065000"/>
              <a:gd name="connsiteY3" fmla="*/ 1224252 h 3484852"/>
              <a:gd name="connsiteX4" fmla="*/ 12065000 w 12065000"/>
              <a:gd name="connsiteY4" fmla="*/ 3484852 h 348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0" h="3484852">
                <a:moveTo>
                  <a:pt x="0" y="3345152"/>
                </a:moveTo>
                <a:cubicBezTo>
                  <a:pt x="243416" y="2778943"/>
                  <a:pt x="486833" y="2212735"/>
                  <a:pt x="1168400" y="1656052"/>
                </a:cubicBezTo>
                <a:cubicBezTo>
                  <a:pt x="1849967" y="1099369"/>
                  <a:pt x="2804583" y="77019"/>
                  <a:pt x="4089400" y="5052"/>
                </a:cubicBezTo>
                <a:cubicBezTo>
                  <a:pt x="5374217" y="-66915"/>
                  <a:pt x="7548033" y="644285"/>
                  <a:pt x="8877300" y="1224252"/>
                </a:cubicBezTo>
                <a:cubicBezTo>
                  <a:pt x="10206567" y="1804219"/>
                  <a:pt x="11135783" y="2644535"/>
                  <a:pt x="12065000" y="3484852"/>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50800" y="1710224"/>
            <a:ext cx="12141200" cy="3255477"/>
          </a:xfrm>
          <a:custGeom>
            <a:avLst/>
            <a:gdLst>
              <a:gd name="connsiteX0" fmla="*/ 0 w 12141200"/>
              <a:gd name="connsiteY0" fmla="*/ 563076 h 3255477"/>
              <a:gd name="connsiteX1" fmla="*/ 2032000 w 12141200"/>
              <a:gd name="connsiteY1" fmla="*/ 3255476 h 3255477"/>
              <a:gd name="connsiteX2" fmla="*/ 3822700 w 12141200"/>
              <a:gd name="connsiteY2" fmla="*/ 575776 h 3255477"/>
              <a:gd name="connsiteX3" fmla="*/ 5956300 w 12141200"/>
              <a:gd name="connsiteY3" fmla="*/ 207476 h 3255477"/>
              <a:gd name="connsiteX4" fmla="*/ 12141200 w 12141200"/>
              <a:gd name="connsiteY4" fmla="*/ 3141176 h 3255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200" h="3255477">
                <a:moveTo>
                  <a:pt x="0" y="563076"/>
                </a:moveTo>
                <a:cubicBezTo>
                  <a:pt x="697441" y="1908217"/>
                  <a:pt x="1394883" y="3253359"/>
                  <a:pt x="2032000" y="3255476"/>
                </a:cubicBezTo>
                <a:cubicBezTo>
                  <a:pt x="2669117" y="3257593"/>
                  <a:pt x="3168650" y="1083776"/>
                  <a:pt x="3822700" y="575776"/>
                </a:cubicBezTo>
                <a:cubicBezTo>
                  <a:pt x="4476750" y="67776"/>
                  <a:pt x="4569883" y="-220091"/>
                  <a:pt x="5956300" y="207476"/>
                </a:cubicBezTo>
                <a:cubicBezTo>
                  <a:pt x="7342717" y="635043"/>
                  <a:pt x="9741958" y="1888109"/>
                  <a:pt x="12141200" y="3141176"/>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a:off x="913041" y="5798180"/>
            <a:ext cx="810260" cy="698500"/>
          </a:xfrm>
          <a:prstGeom prst="triangle">
            <a:avLst/>
          </a:prstGeom>
          <a:solidFill>
            <a:srgbClr val="FFC61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4" name="等腰三角形 23"/>
          <p:cNvSpPr/>
          <p:nvPr/>
        </p:nvSpPr>
        <p:spPr>
          <a:xfrm>
            <a:off x="1466119" y="5923929"/>
            <a:ext cx="312305" cy="269229"/>
          </a:xfrm>
          <a:prstGeom prst="triangle">
            <a:avLst/>
          </a:prstGeom>
          <a:solidFill>
            <a:srgbClr val="59595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5" name="等腰三角形 24"/>
          <p:cNvSpPr/>
          <p:nvPr/>
        </p:nvSpPr>
        <p:spPr>
          <a:xfrm>
            <a:off x="2082783" y="5663984"/>
            <a:ext cx="434594" cy="374650"/>
          </a:xfrm>
          <a:prstGeom prst="triangle">
            <a:avLst/>
          </a:prstGeom>
          <a:solidFill>
            <a:srgbClr val="70965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等腰三角形 25"/>
          <p:cNvSpPr/>
          <p:nvPr/>
        </p:nvSpPr>
        <p:spPr>
          <a:xfrm>
            <a:off x="664119" y="5631326"/>
            <a:ext cx="368658" cy="317809"/>
          </a:xfrm>
          <a:prstGeom prst="triangle">
            <a:avLst/>
          </a:prstGeom>
          <a:solidFill>
            <a:srgbClr val="A77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7" name="等腰三角形 26"/>
          <p:cNvSpPr/>
          <p:nvPr/>
        </p:nvSpPr>
        <p:spPr>
          <a:xfrm>
            <a:off x="1198385" y="5354245"/>
            <a:ext cx="291952" cy="251683"/>
          </a:xfrm>
          <a:prstGeom prst="triangle">
            <a:avLst/>
          </a:prstGeom>
          <a:solidFill>
            <a:srgbClr val="76717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等腰三角形 27"/>
          <p:cNvSpPr/>
          <p:nvPr/>
        </p:nvSpPr>
        <p:spPr>
          <a:xfrm>
            <a:off x="1911807" y="6167189"/>
            <a:ext cx="209360" cy="180483"/>
          </a:xfrm>
          <a:prstGeom prst="triangle">
            <a:avLst/>
          </a:prstGeom>
          <a:solidFill>
            <a:srgbClr val="A7745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2"/>
          <p:cNvSpPr txBox="1"/>
          <p:nvPr/>
        </p:nvSpPr>
        <p:spPr>
          <a:xfrm>
            <a:off x="1393825" y="3534410"/>
            <a:ext cx="6101715" cy="891540"/>
          </a:xfrm>
          <a:prstGeom prst="rect">
            <a:avLst/>
          </a:prstGeom>
          <a:noFill/>
        </p:spPr>
        <p:txBody>
          <a:bodyPr wrap="square" rtlCol="0" anchor="t">
            <a:spAutoFit/>
          </a:bodyPr>
          <a:lstStyle/>
          <a:p>
            <a:pPr algn="l">
              <a:lnSpc>
                <a:spcPct val="130000"/>
              </a:lnSpc>
            </a:pPr>
            <a:r>
              <a:rPr sz="2000" b="1" dirty="0">
                <a:solidFill>
                  <a:srgbClr val="262626"/>
                </a:solidFill>
                <a:sym typeface="+mn-ea"/>
              </a:rPr>
              <a:t>1. </a:t>
            </a:r>
            <a:r>
              <a:rPr lang="en-US" sz="2000" b="1" dirty="0">
                <a:solidFill>
                  <a:srgbClr val="262626"/>
                </a:solidFill>
                <a:sym typeface="+mn-ea"/>
              </a:rPr>
              <a:t>T</a:t>
            </a:r>
            <a:r>
              <a:rPr sz="2000" b="1" dirty="0">
                <a:solidFill>
                  <a:srgbClr val="262626"/>
                </a:solidFill>
                <a:sym typeface="+mn-ea"/>
              </a:rPr>
              <a:t>he </a:t>
            </a:r>
            <a:r>
              <a:rPr lang="en-US" sz="2000" b="1" dirty="0">
                <a:solidFill>
                  <a:srgbClr val="262626"/>
                </a:solidFill>
                <a:sym typeface="+mn-ea"/>
              </a:rPr>
              <a:t>F</a:t>
            </a:r>
            <a:r>
              <a:rPr sz="2000" b="1" dirty="0">
                <a:solidFill>
                  <a:srgbClr val="262626"/>
                </a:solidFill>
                <a:sym typeface="+mn-ea"/>
              </a:rPr>
              <a:t>uture </a:t>
            </a:r>
            <a:r>
              <a:rPr lang="en-US" sz="2000" b="1" dirty="0">
                <a:solidFill>
                  <a:srgbClr val="262626"/>
                </a:solidFill>
                <a:sym typeface="+mn-ea"/>
              </a:rPr>
              <a:t>D</a:t>
            </a:r>
            <a:r>
              <a:rPr sz="2000" b="1" dirty="0">
                <a:solidFill>
                  <a:srgbClr val="262626"/>
                </a:solidFill>
                <a:sym typeface="+mn-ea"/>
              </a:rPr>
              <a:t>evelopment of Senta</a:t>
            </a:r>
          </a:p>
          <a:p>
            <a:pPr algn="l">
              <a:lnSpc>
                <a:spcPct val="130000"/>
              </a:lnSpc>
            </a:pPr>
            <a:r>
              <a:rPr sz="2000" b="1" dirty="0">
                <a:solidFill>
                  <a:srgbClr val="262626"/>
                </a:solidFill>
                <a:sym typeface="+mn-ea"/>
              </a:rPr>
              <a:t>2.  Further </a:t>
            </a:r>
            <a:r>
              <a:rPr lang="en-US" sz="2000" b="1" dirty="0">
                <a:solidFill>
                  <a:srgbClr val="262626"/>
                </a:solidFill>
                <a:sym typeface="+mn-ea"/>
              </a:rPr>
              <a:t>I</a:t>
            </a:r>
            <a:r>
              <a:rPr sz="2000" b="1" dirty="0">
                <a:solidFill>
                  <a:srgbClr val="262626"/>
                </a:solidFill>
                <a:sym typeface="+mn-ea"/>
              </a:rPr>
              <a:t>mprovement of </a:t>
            </a:r>
            <a:r>
              <a:rPr lang="en-US" sz="2000" b="1" dirty="0">
                <a:solidFill>
                  <a:srgbClr val="262626"/>
                </a:solidFill>
                <a:sym typeface="+mn-ea"/>
              </a:rPr>
              <a:t>T</a:t>
            </a:r>
            <a:r>
              <a:rPr sz="2000" b="1" dirty="0">
                <a:solidFill>
                  <a:srgbClr val="262626"/>
                </a:solidFill>
                <a:sym typeface="+mn-ea"/>
              </a:rPr>
              <a:t>he </a:t>
            </a:r>
            <a:r>
              <a:rPr lang="en-US" sz="2000" b="1" dirty="0">
                <a:solidFill>
                  <a:srgbClr val="262626"/>
                </a:solidFill>
                <a:sym typeface="+mn-ea"/>
              </a:rPr>
              <a:t>P</a:t>
            </a:r>
            <a:r>
              <a:rPr sz="2000" b="1" dirty="0">
                <a:solidFill>
                  <a:srgbClr val="262626"/>
                </a:solidFill>
                <a:sym typeface="+mn-ea"/>
              </a:rPr>
              <a:t>roject</a:t>
            </a:r>
          </a:p>
        </p:txBody>
      </p:sp>
      <p:sp>
        <p:nvSpPr>
          <p:cNvPr id="2" name="文本框 1"/>
          <p:cNvSpPr txBox="1"/>
          <p:nvPr/>
        </p:nvSpPr>
        <p:spPr>
          <a:xfrm>
            <a:off x="3592195" y="4747895"/>
            <a:ext cx="8370570" cy="1529715"/>
          </a:xfrm>
          <a:prstGeom prst="rect">
            <a:avLst/>
          </a:prstGeom>
          <a:noFill/>
        </p:spPr>
        <p:txBody>
          <a:bodyPr wrap="square" rtlCol="0" anchor="t">
            <a:spAutoFit/>
          </a:bodyPr>
          <a:lstStyle/>
          <a:p>
            <a:pPr>
              <a:lnSpc>
                <a:spcPct val="130000"/>
              </a:lnSpc>
            </a:pPr>
            <a:r>
              <a:rPr lang="en-US" altLang="zh-CN" dirty="0"/>
              <a:t>       In the future work and life, when we are engaged in some work related to program evaluation or content hotspot extraction, we can apply the technology involved in this project to practice, speak based on data, and more accurately judge market demand and conduct commercialization analysis to maximize benefits in all aspects.</a:t>
            </a:r>
            <a:endParaRPr b="1" dirty="0">
              <a:solidFill>
                <a:srgbClr val="262626"/>
              </a:solidFill>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randombar(horizontal)">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0" y="0"/>
            <a:ext cx="12192000" cy="6858000"/>
          </a:xfrm>
          <a:prstGeom prst="rect">
            <a:avLst/>
          </a:prstGeom>
        </p:spPr>
      </p:pic>
      <p:sp>
        <p:nvSpPr>
          <p:cNvPr id="15" name="矩形 14"/>
          <p:cNvSpPr/>
          <p:nvPr/>
        </p:nvSpPr>
        <p:spPr>
          <a:xfrm>
            <a:off x="1270" y="0"/>
            <a:ext cx="12192000" cy="6858000"/>
          </a:xfrm>
          <a:prstGeom prst="rect">
            <a:avLst/>
          </a:prstGeom>
          <a:solidFill>
            <a:schemeClr val="tx1">
              <a:alpha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p:nvPr/>
        </p:nvSpPr>
        <p:spPr>
          <a:xfrm>
            <a:off x="4739640" y="1924444"/>
            <a:ext cx="2712720" cy="2338552"/>
          </a:xfrm>
          <a:prstGeom prst="hexagon">
            <a:avLst/>
          </a:prstGeom>
          <a:noFill/>
          <a:ln w="22225">
            <a:gradFill>
              <a:gsLst>
                <a:gs pos="0">
                  <a:schemeClr val="tx1"/>
                </a:gs>
                <a:gs pos="29000">
                  <a:schemeClr val="bg2">
                    <a:lumMod val="75000"/>
                  </a:schemeClr>
                </a:gs>
                <a:gs pos="83000">
                  <a:schemeClr val="tx1">
                    <a:lumMod val="65000"/>
                    <a:lumOff val="35000"/>
                  </a:schemeClr>
                </a:gs>
                <a:gs pos="100000">
                  <a:schemeClr val="tx1"/>
                </a:gs>
              </a:gsLst>
              <a:lin ang="5400000" scaled="1"/>
            </a:gradFill>
          </a:ln>
          <a:scene3d>
            <a:camera prst="orthographicFront"/>
            <a:lightRig rig="freezing"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4674870" y="2453640"/>
            <a:ext cx="2841625" cy="1568450"/>
          </a:xfrm>
          <a:prstGeom prst="rect">
            <a:avLst/>
          </a:prstGeom>
          <a:noFill/>
          <a:scene3d>
            <a:camera prst="orthographicFront"/>
            <a:lightRig rig="freezing" dir="t"/>
          </a:scene3d>
          <a:sp3d prstMaterial="powder"/>
        </p:spPr>
        <p:txBody>
          <a:bodyPr wrap="square" rtlCol="0">
            <a:spAutoFit/>
            <a:sp3d extrusionH="6350" prstMaterial="translucentPowder"/>
          </a:bodyPr>
          <a:lstStyle/>
          <a:p>
            <a:pPr algn="ctr"/>
            <a:r>
              <a:rPr lang="en-US" altLang="zh-CN" sz="4800" dirty="0">
                <a:solidFill>
                  <a:schemeClr val="bg2">
                    <a:lumMod val="10000"/>
                  </a:schemeClr>
                </a:solidFill>
                <a:latin typeface="LiHei Pro" panose="020B0500000000000000" pitchFamily="2" charset="-122"/>
                <a:ea typeface="LiHei Pro" panose="020B0500000000000000" pitchFamily="2" charset="-122"/>
              </a:rPr>
              <a:t>THANK</a:t>
            </a:r>
          </a:p>
          <a:p>
            <a:pPr algn="ctr"/>
            <a:r>
              <a:rPr lang="en-US" altLang="zh-CN" sz="4800" dirty="0">
                <a:solidFill>
                  <a:schemeClr val="bg2">
                    <a:lumMod val="10000"/>
                  </a:schemeClr>
                </a:solidFill>
                <a:latin typeface="LiHei Pro" panose="020B0500000000000000" pitchFamily="2" charset="-122"/>
                <a:ea typeface="LiHei Pro" panose="020B0500000000000000" pitchFamily="2" charset="-122"/>
              </a:rPr>
              <a:t>YOU</a:t>
            </a:r>
            <a:endParaRPr lang="zh-CN" altLang="en-US" sz="4800" dirty="0">
              <a:solidFill>
                <a:schemeClr val="bg2">
                  <a:lumMod val="10000"/>
                </a:schemeClr>
              </a:solidFill>
              <a:latin typeface="LiHei Pro" panose="020B0500000000000000" pitchFamily="2" charset="-122"/>
              <a:ea typeface="LiHei Pro" panose="020B0500000000000000" pitchFamily="2" charset="-122"/>
            </a:endParaRPr>
          </a:p>
        </p:txBody>
      </p:sp>
      <p:sp>
        <p:nvSpPr>
          <p:cNvPr id="14" name="六边形 13"/>
          <p:cNvSpPr/>
          <p:nvPr/>
        </p:nvSpPr>
        <p:spPr>
          <a:xfrm>
            <a:off x="4522623" y="1737360"/>
            <a:ext cx="3146754" cy="2712720"/>
          </a:xfrm>
          <a:prstGeom prst="hexagon">
            <a:avLst/>
          </a:prstGeom>
          <a:noFill/>
          <a:ln w="47625" cmpd="dbl">
            <a:gradFill>
              <a:gsLst>
                <a:gs pos="0">
                  <a:schemeClr val="tx1"/>
                </a:gs>
                <a:gs pos="52000">
                  <a:schemeClr val="bg2">
                    <a:lumMod val="25000"/>
                  </a:schemeClr>
                </a:gs>
                <a:gs pos="75000">
                  <a:schemeClr val="bg2">
                    <a:lumMod val="75000"/>
                  </a:schemeClr>
                </a:gs>
                <a:gs pos="27000">
                  <a:schemeClr val="bg2">
                    <a:lumMod val="75000"/>
                  </a:schemeClr>
                </a:gs>
                <a:gs pos="100000">
                  <a:schemeClr val="tx1"/>
                </a:gs>
              </a:gsLst>
              <a:lin ang="5400000" scaled="1"/>
            </a:gradFill>
          </a:ln>
          <a:scene3d>
            <a:camera prst="orthographicFront"/>
            <a:lightRig rig="freezing" dir="t"/>
          </a:scene3d>
          <a:sp3d extrusionH="82550">
            <a:bevelT w="19050"/>
            <a:bevelB w="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ox(in)">
                                      <p:cBhvr>
                                        <p:cTn id="7" dur="2000"/>
                                        <p:tgtEl>
                                          <p:spTgt spid="12"/>
                                        </p:tgtEl>
                                      </p:cBhvr>
                                    </p:animEffect>
                                  </p:childTnLst>
                                </p:cTn>
                              </p:par>
                            </p:childTnLst>
                          </p:cTn>
                        </p:par>
                        <p:par>
                          <p:cTn id="8" fill="hold">
                            <p:stCondLst>
                              <p:cond delay="2000"/>
                            </p:stCondLst>
                            <p:childTnLst>
                              <p:par>
                                <p:cTn id="9" presetID="4" presetClass="entr" presetSubtype="16"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box(in)">
                                      <p:cBhvr>
                                        <p:cTn id="11" dur="2000"/>
                                        <p:tgtEl>
                                          <p:spTgt spid="14"/>
                                        </p:tgtEl>
                                      </p:cBhvr>
                                    </p:animEffect>
                                  </p:childTnLst>
                                </p:cTn>
                              </p:par>
                            </p:childTnLst>
                          </p:cTn>
                        </p:par>
                        <p:par>
                          <p:cTn id="12" fill="hold">
                            <p:stCondLst>
                              <p:cond delay="4000"/>
                            </p:stCondLst>
                            <p:childTnLst>
                              <p:par>
                                <p:cTn id="13" presetID="4" presetClass="entr" presetSubtype="16"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ox(in)">
                                      <p:cBhvr>
                                        <p:cTn id="15" dur="2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7109583" y="437896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矩形 19"/>
          <p:cNvSpPr/>
          <p:nvPr/>
        </p:nvSpPr>
        <p:spPr>
          <a:xfrm>
            <a:off x="0" y="2286000"/>
            <a:ext cx="12192000" cy="2286000"/>
          </a:xfrm>
          <a:prstGeom prst="rect">
            <a:avLst/>
          </a:prstGeom>
          <a:solidFill>
            <a:srgbClr val="252525"/>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1" name="组合 20"/>
          <p:cNvGrpSpPr/>
          <p:nvPr/>
        </p:nvGrpSpPr>
        <p:grpSpPr>
          <a:xfrm>
            <a:off x="556670" y="2705725"/>
            <a:ext cx="10026909" cy="1446550"/>
            <a:chOff x="2271358" y="2705725"/>
            <a:chExt cx="10026909" cy="1446550"/>
          </a:xfrm>
        </p:grpSpPr>
        <p:sp>
          <p:nvSpPr>
            <p:cNvPr id="23" name="文本框 22"/>
            <p:cNvSpPr txBox="1"/>
            <p:nvPr/>
          </p:nvSpPr>
          <p:spPr>
            <a:xfrm rot="10800000">
              <a:off x="2271358" y="3003772"/>
              <a:ext cx="824459" cy="1107996"/>
            </a:xfrm>
            <a:prstGeom prst="rect">
              <a:avLst/>
            </a:prstGeom>
            <a:noFill/>
          </p:spPr>
          <p:txBody>
            <a:bodyPr wrap="square" rtlCol="0">
              <a:spAutoFit/>
            </a:bodyPr>
            <a:lstStyle/>
            <a:p>
              <a:r>
                <a:rPr lang="en-US" altLang="zh-CN" sz="6600" dirty="0">
                  <a:solidFill>
                    <a:schemeClr val="bg1"/>
                  </a:solidFill>
                  <a:latin typeface="Aharoni" panose="02010803020104030203" pitchFamily="2" charset="-79"/>
                  <a:cs typeface="Aharoni" panose="02010803020104030203" pitchFamily="2" charset="-79"/>
                </a:rPr>
                <a:t>«</a:t>
              </a:r>
              <a:endParaRPr lang="zh-CN" altLang="en-US" sz="6600" dirty="0">
                <a:solidFill>
                  <a:schemeClr val="bg1"/>
                </a:solidFill>
                <a:latin typeface="Aharoni" panose="02010803020104030203" pitchFamily="2" charset="-79"/>
                <a:cs typeface="Aharoni" panose="02010803020104030203" pitchFamily="2" charset="-79"/>
              </a:endParaRPr>
            </a:p>
          </p:txBody>
        </p:sp>
        <p:grpSp>
          <p:nvGrpSpPr>
            <p:cNvPr id="24" name="组合 23"/>
            <p:cNvGrpSpPr/>
            <p:nvPr/>
          </p:nvGrpSpPr>
          <p:grpSpPr>
            <a:xfrm>
              <a:off x="3552412" y="2705725"/>
              <a:ext cx="8745855" cy="1446550"/>
              <a:chOff x="3844450" y="2724636"/>
              <a:chExt cx="8745855" cy="1446550"/>
            </a:xfrm>
          </p:grpSpPr>
          <p:sp>
            <p:nvSpPr>
              <p:cNvPr id="25" name="文本框 24"/>
              <p:cNvSpPr txBox="1"/>
              <p:nvPr/>
            </p:nvSpPr>
            <p:spPr>
              <a:xfrm>
                <a:off x="3844450" y="2724636"/>
                <a:ext cx="1290644" cy="144655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8800" dirty="0">
                    <a:solidFill>
                      <a:schemeClr val="accent1"/>
                    </a:solidFill>
                  </a:rPr>
                  <a:t>01</a:t>
                </a:r>
                <a:endParaRPr lang="zh-CN" altLang="en-US" sz="8800" dirty="0">
                  <a:solidFill>
                    <a:schemeClr val="accent1"/>
                  </a:solidFill>
                </a:endParaRPr>
              </a:p>
            </p:txBody>
          </p:sp>
          <p:sp>
            <p:nvSpPr>
              <p:cNvPr id="26" name="矩形 25"/>
              <p:cNvSpPr/>
              <p:nvPr/>
            </p:nvSpPr>
            <p:spPr>
              <a:xfrm>
                <a:off x="5358290" y="3101826"/>
                <a:ext cx="7232015" cy="645160"/>
              </a:xfrm>
              <a:prstGeom prst="rect">
                <a:avLst/>
              </a:prstGeom>
            </p:spPr>
            <p:txBody>
              <a:bodyPr wrap="square">
                <a:spAutoFit/>
              </a:bodyPr>
              <a:lstStyle/>
              <a:p>
                <a:pPr algn="ctr"/>
                <a:r>
                  <a:rPr lang="zh-CN" altLang="en-US" sz="3600" dirty="0">
                    <a:solidFill>
                      <a:schemeClr val="bg1"/>
                    </a:solidFill>
                    <a:latin typeface="Helvetica" pitchFamily="34" charset="0"/>
                    <a:sym typeface="+mn-ea"/>
                  </a:rPr>
                  <a:t>Data </a:t>
                </a:r>
                <a:r>
                  <a:rPr lang="en-US" altLang="zh-CN" sz="3600" dirty="0">
                    <a:solidFill>
                      <a:schemeClr val="bg1"/>
                    </a:solidFill>
                    <a:latin typeface="Helvetica" pitchFamily="34" charset="0"/>
                    <a:sym typeface="+mn-ea"/>
                  </a:rPr>
                  <a:t>C</a:t>
                </a:r>
                <a:r>
                  <a:rPr lang="zh-CN" altLang="en-US" sz="3600" dirty="0">
                    <a:solidFill>
                      <a:schemeClr val="bg1"/>
                    </a:solidFill>
                    <a:latin typeface="Helvetica" pitchFamily="34" charset="0"/>
                    <a:sym typeface="+mn-ea"/>
                  </a:rPr>
                  <a:t>rawler, </a:t>
                </a:r>
                <a:r>
                  <a:rPr lang="en-US" altLang="zh-CN" sz="3600" dirty="0">
                    <a:solidFill>
                      <a:schemeClr val="bg1"/>
                    </a:solidFill>
                    <a:latin typeface="Helvetica" pitchFamily="34" charset="0"/>
                    <a:sym typeface="+mn-ea"/>
                  </a:rPr>
                  <a:t>D</a:t>
                </a:r>
                <a:r>
                  <a:rPr lang="zh-CN" altLang="en-US" sz="3600" dirty="0">
                    <a:solidFill>
                      <a:schemeClr val="bg1"/>
                    </a:solidFill>
                    <a:latin typeface="Helvetica" pitchFamily="34" charset="0"/>
                    <a:sym typeface="+mn-ea"/>
                  </a:rPr>
                  <a:t>ata </a:t>
                </a:r>
                <a:r>
                  <a:rPr lang="en-US" altLang="zh-CN" sz="3600" dirty="0">
                    <a:solidFill>
                      <a:schemeClr val="bg1"/>
                    </a:solidFill>
                    <a:latin typeface="Helvetica" pitchFamily="34" charset="0"/>
                    <a:sym typeface="+mn-ea"/>
                  </a:rPr>
                  <a:t>C</a:t>
                </a:r>
                <a:r>
                  <a:rPr lang="zh-CN" altLang="en-US" sz="3600" dirty="0">
                    <a:solidFill>
                      <a:schemeClr val="bg1"/>
                    </a:solidFill>
                    <a:latin typeface="Helvetica" pitchFamily="34" charset="0"/>
                    <a:sym typeface="+mn-ea"/>
                  </a:rPr>
                  <a:t>leaning</a:t>
                </a:r>
              </a:p>
            </p:txBody>
          </p:sp>
        </p:grpSp>
      </p:grpSp>
      <p:sp>
        <p:nvSpPr>
          <p:cNvPr id="27" name="椭圆 26"/>
          <p:cNvSpPr/>
          <p:nvPr/>
        </p:nvSpPr>
        <p:spPr>
          <a:xfrm>
            <a:off x="9146418" y="2718479"/>
            <a:ext cx="473681" cy="47368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10975907" y="667719"/>
            <a:ext cx="254991" cy="254991"/>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9" name="椭圆 28"/>
          <p:cNvSpPr/>
          <p:nvPr/>
        </p:nvSpPr>
        <p:spPr>
          <a:xfrm>
            <a:off x="9101445" y="1680807"/>
            <a:ext cx="342096" cy="342096"/>
          </a:xfrm>
          <a:prstGeom prst="ellipse">
            <a:avLst/>
          </a:prstGeom>
          <a:solidFill>
            <a:schemeClr val="accent1">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0" name="任意多边形 29"/>
          <p:cNvSpPr/>
          <p:nvPr/>
        </p:nvSpPr>
        <p:spPr>
          <a:xfrm>
            <a:off x="88900" y="1849148"/>
            <a:ext cx="12065000" cy="3484852"/>
          </a:xfrm>
          <a:custGeom>
            <a:avLst/>
            <a:gdLst>
              <a:gd name="connsiteX0" fmla="*/ 0 w 12065000"/>
              <a:gd name="connsiteY0" fmla="*/ 3345152 h 3484852"/>
              <a:gd name="connsiteX1" fmla="*/ 1168400 w 12065000"/>
              <a:gd name="connsiteY1" fmla="*/ 1656052 h 3484852"/>
              <a:gd name="connsiteX2" fmla="*/ 4089400 w 12065000"/>
              <a:gd name="connsiteY2" fmla="*/ 5052 h 3484852"/>
              <a:gd name="connsiteX3" fmla="*/ 8877300 w 12065000"/>
              <a:gd name="connsiteY3" fmla="*/ 1224252 h 3484852"/>
              <a:gd name="connsiteX4" fmla="*/ 12065000 w 12065000"/>
              <a:gd name="connsiteY4" fmla="*/ 3484852 h 3484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65000" h="3484852">
                <a:moveTo>
                  <a:pt x="0" y="3345152"/>
                </a:moveTo>
                <a:cubicBezTo>
                  <a:pt x="243416" y="2778943"/>
                  <a:pt x="486833" y="2212735"/>
                  <a:pt x="1168400" y="1656052"/>
                </a:cubicBezTo>
                <a:cubicBezTo>
                  <a:pt x="1849967" y="1099369"/>
                  <a:pt x="2804583" y="77019"/>
                  <a:pt x="4089400" y="5052"/>
                </a:cubicBezTo>
                <a:cubicBezTo>
                  <a:pt x="5374217" y="-66915"/>
                  <a:pt x="7548033" y="644285"/>
                  <a:pt x="8877300" y="1224252"/>
                </a:cubicBezTo>
                <a:cubicBezTo>
                  <a:pt x="10206567" y="1804219"/>
                  <a:pt x="11135783" y="2644535"/>
                  <a:pt x="12065000" y="3484852"/>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50800" y="1710224"/>
            <a:ext cx="12141200" cy="3255477"/>
          </a:xfrm>
          <a:custGeom>
            <a:avLst/>
            <a:gdLst>
              <a:gd name="connsiteX0" fmla="*/ 0 w 12141200"/>
              <a:gd name="connsiteY0" fmla="*/ 563076 h 3255477"/>
              <a:gd name="connsiteX1" fmla="*/ 2032000 w 12141200"/>
              <a:gd name="connsiteY1" fmla="*/ 3255476 h 3255477"/>
              <a:gd name="connsiteX2" fmla="*/ 3822700 w 12141200"/>
              <a:gd name="connsiteY2" fmla="*/ 575776 h 3255477"/>
              <a:gd name="connsiteX3" fmla="*/ 5956300 w 12141200"/>
              <a:gd name="connsiteY3" fmla="*/ 207476 h 3255477"/>
              <a:gd name="connsiteX4" fmla="*/ 12141200 w 12141200"/>
              <a:gd name="connsiteY4" fmla="*/ 3141176 h 3255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41200" h="3255477">
                <a:moveTo>
                  <a:pt x="0" y="563076"/>
                </a:moveTo>
                <a:cubicBezTo>
                  <a:pt x="697441" y="1908217"/>
                  <a:pt x="1394883" y="3253359"/>
                  <a:pt x="2032000" y="3255476"/>
                </a:cubicBezTo>
                <a:cubicBezTo>
                  <a:pt x="2669117" y="3257593"/>
                  <a:pt x="3168650" y="1083776"/>
                  <a:pt x="3822700" y="575776"/>
                </a:cubicBezTo>
                <a:cubicBezTo>
                  <a:pt x="4476750" y="67776"/>
                  <a:pt x="4569883" y="-220091"/>
                  <a:pt x="5956300" y="207476"/>
                </a:cubicBezTo>
                <a:cubicBezTo>
                  <a:pt x="7342717" y="635043"/>
                  <a:pt x="9741958" y="1888109"/>
                  <a:pt x="12141200" y="3141176"/>
                </a:cubicBezTo>
              </a:path>
            </a:pathLst>
          </a:custGeom>
          <a:no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a:off x="913041" y="5798180"/>
            <a:ext cx="810260" cy="698500"/>
          </a:xfrm>
          <a:prstGeom prst="triangle">
            <a:avLst/>
          </a:prstGeom>
          <a:solidFill>
            <a:srgbClr val="FFC61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5" name="等腰三角形 44"/>
          <p:cNvSpPr/>
          <p:nvPr/>
        </p:nvSpPr>
        <p:spPr>
          <a:xfrm>
            <a:off x="1466119" y="5923929"/>
            <a:ext cx="312305" cy="269229"/>
          </a:xfrm>
          <a:prstGeom prst="triangle">
            <a:avLst/>
          </a:prstGeom>
          <a:solidFill>
            <a:srgbClr val="595959">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6" name="等腰三角形 45"/>
          <p:cNvSpPr/>
          <p:nvPr/>
        </p:nvSpPr>
        <p:spPr>
          <a:xfrm>
            <a:off x="2082783" y="5663984"/>
            <a:ext cx="434594" cy="374650"/>
          </a:xfrm>
          <a:prstGeom prst="triangle">
            <a:avLst/>
          </a:prstGeom>
          <a:solidFill>
            <a:srgbClr val="709656">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8" name="等腰三角形 47"/>
          <p:cNvSpPr/>
          <p:nvPr/>
        </p:nvSpPr>
        <p:spPr>
          <a:xfrm>
            <a:off x="664119" y="5631326"/>
            <a:ext cx="368658" cy="317809"/>
          </a:xfrm>
          <a:prstGeom prst="triangle">
            <a:avLst/>
          </a:prstGeom>
          <a:solidFill>
            <a:srgbClr val="A774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9" name="等腰三角形 48"/>
          <p:cNvSpPr/>
          <p:nvPr/>
        </p:nvSpPr>
        <p:spPr>
          <a:xfrm>
            <a:off x="1198385" y="5354245"/>
            <a:ext cx="291952" cy="251683"/>
          </a:xfrm>
          <a:prstGeom prst="triangle">
            <a:avLst/>
          </a:prstGeom>
          <a:solidFill>
            <a:srgbClr val="767171">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0" name="等腰三角形 49"/>
          <p:cNvSpPr/>
          <p:nvPr/>
        </p:nvSpPr>
        <p:spPr>
          <a:xfrm>
            <a:off x="1911807" y="6167189"/>
            <a:ext cx="209360" cy="180483"/>
          </a:xfrm>
          <a:prstGeom prst="triangle">
            <a:avLst/>
          </a:prstGeom>
          <a:solidFill>
            <a:srgbClr val="A77452">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1"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2000"/>
                                        <p:tgtEl>
                                          <p:spTgt spid="6"/>
                                        </p:tgtEl>
                                      </p:cBhvr>
                                    </p:animEffect>
                                  </p:childTnLst>
                                </p:cTn>
                              </p:par>
                              <p:par>
                                <p:cTn id="8" presetID="21" presetClass="entr" presetSubtype="1"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heel(1)">
                                      <p:cBhvr>
                                        <p:cTn id="10" dur="2000"/>
                                        <p:tgtEl>
                                          <p:spTgt spid="21"/>
                                        </p:tgtEl>
                                      </p:cBhvr>
                                    </p:animEffect>
                                  </p:childTnLst>
                                </p:cTn>
                              </p:par>
                              <p:par>
                                <p:cTn id="11" presetID="21" presetClass="entr" presetSubtype="1" fill="hold" grpId="1"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heel(1)">
                                      <p:cBhvr>
                                        <p:cTn id="13" dur="2000"/>
                                        <p:tgtEl>
                                          <p:spTgt spid="27"/>
                                        </p:tgtEl>
                                      </p:cBhvr>
                                    </p:animEffect>
                                  </p:childTnLst>
                                </p:cTn>
                              </p:par>
                              <p:par>
                                <p:cTn id="14" presetID="21" presetClass="entr" presetSubtype="1" fill="hold" grpId="1"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heel(1)">
                                      <p:cBhvr>
                                        <p:cTn id="16" dur="2000"/>
                                        <p:tgtEl>
                                          <p:spTgt spid="28"/>
                                        </p:tgtEl>
                                      </p:cBhvr>
                                    </p:animEffect>
                                  </p:childTnLst>
                                </p:cTn>
                              </p:par>
                              <p:par>
                                <p:cTn id="17" presetID="21" presetClass="entr" presetSubtype="1" fill="hold" grpId="1"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heel(1)">
                                      <p:cBhvr>
                                        <p:cTn id="19" dur="2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7" grpId="0" animBg="1"/>
      <p:bldP spid="27" grpId="1" animBg="1"/>
      <p:bldP spid="28" grpId="0" animBg="1"/>
      <p:bldP spid="28" grpId="1" animBg="1"/>
      <p:bldP spid="29" grpId="0" animBg="1"/>
      <p:bldP spid="29" grpId="1" animBg="1"/>
      <p:bldP spid="46" grpId="0" animBg="1"/>
      <p:bldP spid="48" grpId="0" animBg="1"/>
      <p:bldP spid="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407368" y="404664"/>
            <a:ext cx="2232249" cy="577316"/>
            <a:chOff x="1127448" y="667389"/>
            <a:chExt cx="2232249" cy="577316"/>
          </a:xfrm>
        </p:grpSpPr>
        <p:sp>
          <p:nvSpPr>
            <p:cNvPr id="13" name="矩形 12"/>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 name="文本框 13"/>
            <p:cNvSpPr txBox="1"/>
            <p:nvPr/>
          </p:nvSpPr>
          <p:spPr>
            <a:xfrm>
              <a:off x="1271465" y="694682"/>
              <a:ext cx="2088232" cy="52322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ONE</a:t>
              </a:r>
              <a:endParaRPr lang="zh-CN" altLang="en-US" sz="2800" dirty="0">
                <a:solidFill>
                  <a:schemeClr val="tx1">
                    <a:lumMod val="85000"/>
                    <a:lumOff val="15000"/>
                  </a:schemeClr>
                </a:solidFill>
                <a:latin typeface="+mj-ea"/>
                <a:ea typeface="+mj-ea"/>
              </a:endParaRPr>
            </a:p>
          </p:txBody>
        </p:sp>
      </p:grpSp>
      <p:pic>
        <p:nvPicPr>
          <p:cNvPr id="8" name="图片 7" descr="/Users/Gai/Desktop/图片1.png图片1"/>
          <p:cNvPicPr>
            <a:picLocks noChangeAspect="1"/>
          </p:cNvPicPr>
          <p:nvPr/>
        </p:nvPicPr>
        <p:blipFill>
          <a:blip r:embed="rId3">
            <a:duotone>
              <a:prstClr val="black"/>
              <a:schemeClr val="accent3">
                <a:tint val="45000"/>
                <a:satMod val="400000"/>
              </a:schemeClr>
            </a:duotone>
          </a:blip>
          <a:srcRect/>
          <a:stretch>
            <a:fillRect/>
          </a:stretch>
        </p:blipFill>
        <p:spPr>
          <a:xfrm rot="16200000">
            <a:off x="7644765" y="1015365"/>
            <a:ext cx="3645535" cy="5449570"/>
          </a:xfrm>
          <a:prstGeom prst="rect">
            <a:avLst/>
          </a:prstGeom>
        </p:spPr>
      </p:pic>
      <p:sp>
        <p:nvSpPr>
          <p:cNvPr id="3" name="任意多边形 2"/>
          <p:cNvSpPr/>
          <p:nvPr/>
        </p:nvSpPr>
        <p:spPr>
          <a:xfrm rot="5400000">
            <a:off x="1872657" y="44175"/>
            <a:ext cx="3645578" cy="7390892"/>
          </a:xfrm>
          <a:custGeom>
            <a:avLst/>
            <a:gdLst>
              <a:gd name="connsiteX0" fmla="*/ 0 w 3645578"/>
              <a:gd name="connsiteY0" fmla="*/ 7390892 h 7390892"/>
              <a:gd name="connsiteX1" fmla="*/ 0 w 3645578"/>
              <a:gd name="connsiteY1" fmla="*/ 644116 h 7390892"/>
              <a:gd name="connsiteX2" fmla="*/ 1425879 w 3645578"/>
              <a:gd name="connsiteY2" fmla="*/ 644116 h 7390892"/>
              <a:gd name="connsiteX3" fmla="*/ 1822789 w 3645578"/>
              <a:gd name="connsiteY3" fmla="*/ 0 h 7390892"/>
              <a:gd name="connsiteX4" fmla="*/ 2219699 w 3645578"/>
              <a:gd name="connsiteY4" fmla="*/ 644116 h 7390892"/>
              <a:gd name="connsiteX5" fmla="*/ 3645578 w 3645578"/>
              <a:gd name="connsiteY5" fmla="*/ 644116 h 7390892"/>
              <a:gd name="connsiteX6" fmla="*/ 3645578 w 3645578"/>
              <a:gd name="connsiteY6" fmla="*/ 7390892 h 73908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45578" h="7390892">
                <a:moveTo>
                  <a:pt x="0" y="7390892"/>
                </a:moveTo>
                <a:lnTo>
                  <a:pt x="0" y="644116"/>
                </a:lnTo>
                <a:lnTo>
                  <a:pt x="1425879" y="644116"/>
                </a:lnTo>
                <a:lnTo>
                  <a:pt x="1822789" y="0"/>
                </a:lnTo>
                <a:lnTo>
                  <a:pt x="2219699" y="644116"/>
                </a:lnTo>
                <a:lnTo>
                  <a:pt x="3645578" y="644116"/>
                </a:lnTo>
                <a:lnTo>
                  <a:pt x="3645578" y="7390892"/>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767408" y="2530921"/>
            <a:ext cx="5043805" cy="1354057"/>
            <a:chOff x="458395" y="2937652"/>
            <a:chExt cx="5043805" cy="1354057"/>
          </a:xfrm>
        </p:grpSpPr>
        <p:sp>
          <p:nvSpPr>
            <p:cNvPr id="5" name="矩形 1"/>
            <p:cNvSpPr>
              <a:spLocks noChangeArrowheads="1"/>
            </p:cNvSpPr>
            <p:nvPr/>
          </p:nvSpPr>
          <p:spPr bwMode="auto">
            <a:xfrm>
              <a:off x="458395" y="2937652"/>
              <a:ext cx="504380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90204" pitchFamily="34" charset="0"/>
                <a:buChar char="•"/>
                <a:defRPr sz="2800">
                  <a:solidFill>
                    <a:schemeClr val="tx1"/>
                  </a:solidFill>
                  <a:latin typeface="Calibri" panose="020F0502020204030204" charset="0"/>
                  <a:ea typeface="宋体" panose="02010600030101010101" pitchFamily="2" charset="-122"/>
                </a:defRPr>
              </a:lvl1pPr>
              <a:lvl2pPr marL="742950" indent="-285750">
                <a:lnSpc>
                  <a:spcPct val="90000"/>
                </a:lnSpc>
                <a:spcBef>
                  <a:spcPts val="500"/>
                </a:spcBef>
                <a:buFont typeface="Arial" panose="020B0604020202090204" pitchFamily="34" charset="0"/>
                <a:buChar char="•"/>
                <a:defRPr sz="2400">
                  <a:solidFill>
                    <a:schemeClr val="tx1"/>
                  </a:solidFill>
                  <a:latin typeface="Calibri" panose="020F0502020204030204" charset="0"/>
                  <a:ea typeface="宋体" panose="02010600030101010101" pitchFamily="2" charset="-122"/>
                </a:defRPr>
              </a:lvl2pPr>
              <a:lvl3pPr marL="1143000" indent="-228600">
                <a:lnSpc>
                  <a:spcPct val="90000"/>
                </a:lnSpc>
                <a:spcBef>
                  <a:spcPts val="500"/>
                </a:spcBef>
                <a:buFont typeface="Arial" panose="020B0604020202090204" pitchFamily="34" charset="0"/>
                <a:buChar char="•"/>
                <a:defRPr sz="2000">
                  <a:solidFill>
                    <a:schemeClr val="tx1"/>
                  </a:solidFill>
                  <a:latin typeface="Calibri" panose="020F0502020204030204" charset="0"/>
                  <a:ea typeface="宋体" panose="02010600030101010101" pitchFamily="2" charset="-122"/>
                </a:defRPr>
              </a:lvl3pPr>
              <a:lvl4pPr marL="1600200" indent="-228600">
                <a:lnSpc>
                  <a:spcPct val="90000"/>
                </a:lnSpc>
                <a:spcBef>
                  <a:spcPts val="500"/>
                </a:spcBef>
                <a:buFont typeface="Arial" panose="020B0604020202090204" pitchFamily="34" charset="0"/>
                <a:buChar char="•"/>
                <a:defRPr>
                  <a:solidFill>
                    <a:schemeClr val="tx1"/>
                  </a:solidFill>
                  <a:latin typeface="Calibri" panose="020F0502020204030204" charset="0"/>
                  <a:ea typeface="宋体" panose="02010600030101010101" pitchFamily="2" charset="-122"/>
                </a:defRPr>
              </a:lvl4pPr>
              <a:lvl5pPr marL="2057400" indent="-228600">
                <a:lnSpc>
                  <a:spcPct val="90000"/>
                </a:lnSpc>
                <a:spcBef>
                  <a:spcPts val="500"/>
                </a:spcBef>
                <a:buFont typeface="Arial" panose="020B0604020202090204" pitchFamily="34" charset="0"/>
                <a:buChar char="•"/>
                <a:defRPr>
                  <a:solidFill>
                    <a:schemeClr val="tx1"/>
                  </a:solidFill>
                  <a:latin typeface="Calibri" panose="020F050202020403020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90204" pitchFamily="34" charset="0"/>
                <a:buChar char="•"/>
                <a:defRPr>
                  <a:solidFill>
                    <a:schemeClr val="tx1"/>
                  </a:solidFill>
                  <a:latin typeface="Calibri" panose="020F0502020204030204" charset="0"/>
                  <a:ea typeface="宋体" panose="02010600030101010101" pitchFamily="2" charset="-122"/>
                </a:defRPr>
              </a:lvl9pPr>
            </a:lstStyle>
            <a:p>
              <a:pPr algn="l" eaLnBrk="1" hangingPunct="1">
                <a:lnSpc>
                  <a:spcPct val="100000"/>
                </a:lnSpc>
                <a:spcBef>
                  <a:spcPct val="0"/>
                </a:spcBef>
                <a:buFontTx/>
                <a:buNone/>
              </a:pPr>
              <a:r>
                <a:rPr lang="zh-CN" altLang="en-US" sz="4000" dirty="0">
                  <a:solidFill>
                    <a:schemeClr val="bg1"/>
                  </a:solidFill>
                  <a:latin typeface="Arial" panose="020B0604020202090204" pitchFamily="34" charset="0"/>
                </a:rPr>
                <a:t>D</a:t>
              </a:r>
              <a:r>
                <a:rPr lang="en-US" altLang="zh-CN" sz="4000" dirty="0">
                  <a:solidFill>
                    <a:schemeClr val="bg1"/>
                  </a:solidFill>
                  <a:latin typeface="Arial" panose="020B0604020202090204" pitchFamily="34" charset="0"/>
                </a:rPr>
                <a:t>ATA</a:t>
              </a:r>
              <a:r>
                <a:rPr lang="zh-CN" altLang="en-US" sz="4000" dirty="0">
                  <a:solidFill>
                    <a:schemeClr val="bg1"/>
                  </a:solidFill>
                  <a:latin typeface="Arial" panose="020B0604020202090204" pitchFamily="34" charset="0"/>
                </a:rPr>
                <a:t> </a:t>
              </a:r>
              <a:r>
                <a:rPr lang="en-US" altLang="zh-CN" sz="4000" dirty="0">
                  <a:solidFill>
                    <a:schemeClr val="bg1"/>
                  </a:solidFill>
                  <a:latin typeface="Arial" panose="020B0604020202090204" pitchFamily="34" charset="0"/>
                </a:rPr>
                <a:t>CRAWLER</a:t>
              </a:r>
            </a:p>
          </p:txBody>
        </p:sp>
        <p:sp>
          <p:nvSpPr>
            <p:cNvPr id="6" name="文本框 66"/>
            <p:cNvSpPr txBox="1">
              <a:spLocks noChangeArrowheads="1"/>
            </p:cNvSpPr>
            <p:nvPr/>
          </p:nvSpPr>
          <p:spPr bwMode="auto">
            <a:xfrm>
              <a:off x="458395" y="4016119"/>
              <a:ext cx="309880" cy="275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9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endParaRPr lang="zh-CN" altLang="en-US" sz="1200" dirty="0">
                <a:solidFill>
                  <a:schemeClr val="bg1"/>
                </a:solidFill>
                <a:latin typeface="Helvetica" pitchFamily="34" charset="0"/>
              </a:endParaRPr>
            </a:p>
          </p:txBody>
        </p:sp>
        <p:sp>
          <p:nvSpPr>
            <p:cNvPr id="7" name="任意多边形 6"/>
            <p:cNvSpPr/>
            <p:nvPr/>
          </p:nvSpPr>
          <p:spPr bwMode="auto">
            <a:xfrm>
              <a:off x="515760" y="3882519"/>
              <a:ext cx="2375744" cy="45719"/>
            </a:xfrm>
            <a:custGeom>
              <a:avLst/>
              <a:gdLst>
                <a:gd name="connsiteX0" fmla="*/ 0 w 504825"/>
                <a:gd name="connsiteY0" fmla="*/ 0 h 0"/>
                <a:gd name="connsiteX1" fmla="*/ 504825 w 504825"/>
                <a:gd name="connsiteY1" fmla="*/ 0 h 0"/>
              </a:gdLst>
              <a:ahLst/>
              <a:cxnLst>
                <a:cxn ang="0">
                  <a:pos x="connsiteX0" y="connsiteY0"/>
                </a:cxn>
                <a:cxn ang="0">
                  <a:pos x="connsiteX1" y="connsiteY1"/>
                </a:cxn>
              </a:cxnLst>
              <a:rect l="l" t="t" r="r" b="b"/>
              <a:pathLst>
                <a:path w="504825">
                  <a:moveTo>
                    <a:pt x="0" y="0"/>
                  </a:moveTo>
                  <a:lnTo>
                    <a:pt x="504825" y="0"/>
                  </a:lnTo>
                </a:path>
              </a:pathLst>
            </a:custGeom>
            <a:noFill/>
            <a:ln w="12700">
              <a:gradFill flip="none" rotWithShape="1">
                <a:gsLst>
                  <a:gs pos="0">
                    <a:schemeClr val="accent1">
                      <a:lumMod val="5000"/>
                      <a:lumOff val="95000"/>
                    </a:schemeClr>
                  </a:gs>
                  <a:gs pos="60000">
                    <a:schemeClr val="bg1">
                      <a:alpha val="52000"/>
                    </a:schemeClr>
                  </a:gs>
                  <a:gs pos="100000">
                    <a:schemeClr val="bg1">
                      <a:alpha val="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grpSp>
      <p:sp>
        <p:nvSpPr>
          <p:cNvPr id="9" name="矩形 8"/>
          <p:cNvSpPr/>
          <p:nvPr/>
        </p:nvSpPr>
        <p:spPr>
          <a:xfrm>
            <a:off x="824971" y="3808576"/>
            <a:ext cx="5184056" cy="1198880"/>
          </a:xfrm>
          <a:prstGeom prst="rect">
            <a:avLst/>
          </a:prstGeom>
        </p:spPr>
        <p:txBody>
          <a:bodyPr wrap="square">
            <a:spAutoFit/>
          </a:bodyPr>
          <a:lstStyle/>
          <a:p>
            <a:pPr eaLnBrk="1" hangingPunct="1">
              <a:defRPr/>
            </a:pPr>
            <a:r>
              <a:rPr lang="zh-CN" altLang="en-US" dirty="0">
                <a:solidFill>
                  <a:schemeClr val="bg1"/>
                </a:solidFill>
                <a:latin typeface="+mj-ea"/>
                <a:ea typeface="+mj-ea"/>
              </a:rPr>
              <a:t>Total data collected by reptiles</a:t>
            </a:r>
          </a:p>
          <a:p>
            <a:pPr eaLnBrk="1" hangingPunct="1">
              <a:defRPr/>
            </a:pPr>
            <a:r>
              <a:rPr lang="zh-CN" altLang="en-US" dirty="0">
                <a:solidFill>
                  <a:schemeClr val="bg1"/>
                </a:solidFill>
                <a:latin typeface="+mj-ea"/>
                <a:ea typeface="+mj-ea"/>
              </a:rPr>
              <a:t>A total of  </a:t>
            </a:r>
            <a:r>
              <a:rPr lang="zh-CN" altLang="en-US" sz="3600" b="1" dirty="0">
                <a:solidFill>
                  <a:srgbClr val="FF0000"/>
                </a:solidFill>
                <a:latin typeface="+mj-ea"/>
                <a:ea typeface="+mj-ea"/>
              </a:rPr>
              <a:t>261,724 </a:t>
            </a:r>
            <a:r>
              <a:rPr lang="zh-CN" altLang="en-US" dirty="0">
                <a:solidFill>
                  <a:schemeClr val="bg1"/>
                </a:solidFill>
                <a:latin typeface="+mj-ea"/>
                <a:ea typeface="+mj-ea"/>
              </a:rPr>
              <a:t> pieces of data</a:t>
            </a:r>
          </a:p>
          <a:p>
            <a:pPr eaLnBrk="1" hangingPunct="1">
              <a:defRPr/>
            </a:pPr>
            <a:r>
              <a:rPr lang="zh-CN" altLang="en-US" dirty="0">
                <a:solidFill>
                  <a:schemeClr val="bg1"/>
                </a:solidFill>
                <a:latin typeface="+mj-ea"/>
                <a:ea typeface="+mj-ea"/>
              </a:rPr>
              <a:t>Seven csv documents were generated.</a:t>
            </a:r>
          </a:p>
        </p:txBody>
      </p:sp>
      <p:pic>
        <p:nvPicPr>
          <p:cNvPr id="10" name="图片 9" descr="WechatIMG366"/>
          <p:cNvPicPr>
            <a:picLocks noChangeAspect="1"/>
          </p:cNvPicPr>
          <p:nvPr/>
        </p:nvPicPr>
        <p:blipFill>
          <a:blip r:embed="rId4"/>
          <a:stretch>
            <a:fillRect/>
          </a:stretch>
        </p:blipFill>
        <p:spPr>
          <a:xfrm>
            <a:off x="7681595" y="2154555"/>
            <a:ext cx="3783330" cy="3169920"/>
          </a:xfrm>
          <a:prstGeom prst="rect">
            <a:avLst/>
          </a:prstGeom>
        </p:spPr>
      </p:pic>
      <p:sp>
        <p:nvSpPr>
          <p:cNvPr id="11" name="文本框 10"/>
          <p:cNvSpPr txBox="1"/>
          <p:nvPr/>
        </p:nvSpPr>
        <p:spPr>
          <a:xfrm>
            <a:off x="2639694" y="539750"/>
            <a:ext cx="1525905"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Zhao LUO (</a:t>
            </a:r>
            <a:r>
              <a:rPr lang="zh-CN" altLang="en-US" sz="1400" dirty="0">
                <a:solidFill>
                  <a:schemeClr val="tx1">
                    <a:lumMod val="85000"/>
                    <a:lumOff val="15000"/>
                  </a:schemeClr>
                </a:solidFill>
                <a:latin typeface="+mj-ea"/>
                <a:ea typeface="+mj-ea"/>
              </a:rPr>
              <a:t>罗钊</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heckerboard(across)">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1877695"/>
            <a:ext cx="12192635" cy="4916170"/>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矩形 18"/>
          <p:cNvSpPr/>
          <p:nvPr/>
        </p:nvSpPr>
        <p:spPr>
          <a:xfrm>
            <a:off x="0" y="2603500"/>
            <a:ext cx="12192635" cy="346456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descr="截屏2020-12-24 上午12.21.07"/>
          <p:cNvPicPr>
            <a:picLocks noChangeAspect="1"/>
          </p:cNvPicPr>
          <p:nvPr/>
        </p:nvPicPr>
        <p:blipFill>
          <a:blip r:embed="rId3"/>
          <a:srcRect r="8819"/>
          <a:stretch>
            <a:fillRect/>
          </a:stretch>
        </p:blipFill>
        <p:spPr>
          <a:xfrm>
            <a:off x="4951095" y="3061970"/>
            <a:ext cx="6801485" cy="2481580"/>
          </a:xfrm>
          <a:prstGeom prst="rect">
            <a:avLst/>
          </a:prstGeom>
        </p:spPr>
      </p:pic>
      <p:grpSp>
        <p:nvGrpSpPr>
          <p:cNvPr id="12" name="组合 11"/>
          <p:cNvGrpSpPr/>
          <p:nvPr/>
        </p:nvGrpSpPr>
        <p:grpSpPr>
          <a:xfrm>
            <a:off x="407368" y="404664"/>
            <a:ext cx="2232249" cy="577316"/>
            <a:chOff x="1127448" y="667389"/>
            <a:chExt cx="2232249" cy="577316"/>
          </a:xfrm>
        </p:grpSpPr>
        <p:sp>
          <p:nvSpPr>
            <p:cNvPr id="13" name="矩形 12"/>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 name="文本框 13"/>
            <p:cNvSpPr txBox="1"/>
            <p:nvPr/>
          </p:nvSpPr>
          <p:spPr>
            <a:xfrm>
              <a:off x="1271465" y="694682"/>
              <a:ext cx="2088232" cy="52322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ONE</a:t>
              </a:r>
              <a:endParaRPr lang="zh-CN" altLang="en-US" sz="2800" dirty="0">
                <a:solidFill>
                  <a:schemeClr val="tx1">
                    <a:lumMod val="85000"/>
                    <a:lumOff val="15000"/>
                  </a:schemeClr>
                </a:solidFill>
                <a:latin typeface="+mj-ea"/>
                <a:ea typeface="+mj-ea"/>
              </a:endParaRPr>
            </a:p>
          </p:txBody>
        </p:sp>
      </p:grpSp>
      <p:sp>
        <p:nvSpPr>
          <p:cNvPr id="5" name="文本框 4"/>
          <p:cNvSpPr txBox="1"/>
          <p:nvPr/>
        </p:nvSpPr>
        <p:spPr>
          <a:xfrm>
            <a:off x="420370" y="1088390"/>
            <a:ext cx="11352530" cy="645160"/>
          </a:xfrm>
          <a:prstGeom prst="rect">
            <a:avLst/>
          </a:prstGeom>
          <a:noFill/>
        </p:spPr>
        <p:txBody>
          <a:bodyPr wrap="square" rtlCol="0">
            <a:spAutoFit/>
          </a:bodyPr>
          <a:lstStyle/>
          <a:p>
            <a:pPr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USE target_id &amp; vid </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Get </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V</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ideo </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rPr>
              <a:t>B</a:t>
            </a:r>
            <a:r>
              <a:rPr lang="zh-CN" altLang="en-US" sz="3600" b="1" dirty="0">
                <a:solidFill>
                  <a:srgbClr val="FFC000">
                    <a:lumMod val="50000"/>
                  </a:srgbClr>
                </a:solidFill>
                <a:latin typeface="Microsoft YaHei UI" panose="020B0503020204020204" pitchFamily="34" charset="-122"/>
                <a:ea typeface="Microsoft YaHei UI" panose="020B0503020204020204" pitchFamily="34" charset="-122"/>
              </a:rPr>
              <a:t>arrage</a:t>
            </a:r>
          </a:p>
        </p:txBody>
      </p:sp>
      <p:sp>
        <p:nvSpPr>
          <p:cNvPr id="8" name="TextBox 1"/>
          <p:cNvSpPr txBox="1"/>
          <p:nvPr/>
        </p:nvSpPr>
        <p:spPr>
          <a:xfrm>
            <a:off x="464033" y="2893291"/>
            <a:ext cx="4487118" cy="369332"/>
          </a:xfrm>
          <a:prstGeom prst="rect">
            <a:avLst/>
          </a:prstGeom>
          <a:noFill/>
        </p:spPr>
        <p:txBody>
          <a:bodyPr wrap="square" rtlCol="0">
            <a:spAutoFit/>
          </a:bodyPr>
          <a:lstStyle/>
          <a:p>
            <a:r>
              <a:rPr lang="en-US" altLang="zh-CN" dirty="0">
                <a:solidFill>
                  <a:schemeClr val="bg1"/>
                </a:solidFill>
              </a:rPr>
              <a:t>A fixed </a:t>
            </a:r>
            <a:r>
              <a:rPr lang="en-US" altLang="zh-CN" dirty="0" err="1">
                <a:solidFill>
                  <a:schemeClr val="bg1"/>
                </a:solidFill>
              </a:rPr>
              <a:t>url</a:t>
            </a:r>
            <a:r>
              <a:rPr lang="en-US" altLang="zh-CN" dirty="0">
                <a:solidFill>
                  <a:schemeClr val="bg1"/>
                </a:solidFill>
              </a:rPr>
              <a:t> address + video </a:t>
            </a:r>
            <a:r>
              <a:rPr lang="en-US" altLang="zh-CN" dirty="0" err="1">
                <a:solidFill>
                  <a:schemeClr val="bg1"/>
                </a:solidFill>
              </a:rPr>
              <a:t>cid</a:t>
            </a:r>
            <a:r>
              <a:rPr lang="en-US" altLang="zh-CN" dirty="0">
                <a:solidFill>
                  <a:schemeClr val="bg1"/>
                </a:solidFill>
              </a:rPr>
              <a:t> + </a:t>
            </a:r>
            <a:r>
              <a:rPr lang="en-US" altLang="zh-CN" dirty="0">
                <a:solidFill>
                  <a:srgbClr val="FF0000"/>
                </a:solidFill>
              </a:rPr>
              <a:t>.xml</a:t>
            </a:r>
            <a:endParaRPr lang="zh-CN" altLang="en-US" dirty="0">
              <a:solidFill>
                <a:srgbClr val="FF0000"/>
              </a:solidFill>
            </a:endParaRPr>
          </a:p>
        </p:txBody>
      </p:sp>
      <p:sp>
        <p:nvSpPr>
          <p:cNvPr id="9" name="下箭头 8"/>
          <p:cNvSpPr/>
          <p:nvPr/>
        </p:nvSpPr>
        <p:spPr>
          <a:xfrm>
            <a:off x="2273300" y="3262630"/>
            <a:ext cx="337185" cy="454025"/>
          </a:xfrm>
          <a:prstGeom prst="down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5"/>
          <p:cNvSpPr txBox="1"/>
          <p:nvPr/>
        </p:nvSpPr>
        <p:spPr>
          <a:xfrm>
            <a:off x="703660" y="3716350"/>
            <a:ext cx="3634451" cy="646331"/>
          </a:xfrm>
          <a:prstGeom prst="rect">
            <a:avLst/>
          </a:prstGeom>
          <a:noFill/>
        </p:spPr>
        <p:txBody>
          <a:bodyPr wrap="square" rtlCol="0">
            <a:spAutoFit/>
          </a:bodyPr>
          <a:lstStyle/>
          <a:p>
            <a:r>
              <a:rPr lang="en-US" altLang="zh-CN" dirty="0">
                <a:solidFill>
                  <a:schemeClr val="bg1"/>
                </a:solidFill>
              </a:rPr>
              <a:t>Find the video </a:t>
            </a:r>
            <a:r>
              <a:rPr lang="en-US" altLang="zh-CN" dirty="0" err="1">
                <a:solidFill>
                  <a:schemeClr val="bg1"/>
                </a:solidFill>
              </a:rPr>
              <a:t>cid</a:t>
            </a:r>
            <a:r>
              <a:rPr lang="en-US" altLang="zh-CN" dirty="0">
                <a:solidFill>
                  <a:schemeClr val="bg1"/>
                </a:solidFill>
              </a:rPr>
              <a:t>, replace the </a:t>
            </a:r>
            <a:r>
              <a:rPr lang="en-US" altLang="zh-CN" dirty="0" err="1">
                <a:solidFill>
                  <a:schemeClr val="bg1"/>
                </a:solidFill>
              </a:rPr>
              <a:t>url</a:t>
            </a:r>
            <a:r>
              <a:rPr lang="en-US" altLang="zh-CN" dirty="0">
                <a:solidFill>
                  <a:schemeClr val="bg1"/>
                </a:solidFill>
              </a:rPr>
              <a:t> to crawl all the barrage</a:t>
            </a:r>
            <a:endParaRPr lang="zh-CN" altLang="en-US" dirty="0">
              <a:solidFill>
                <a:schemeClr val="bg1"/>
              </a:solidFill>
            </a:endParaRPr>
          </a:p>
        </p:txBody>
      </p:sp>
      <p:sp>
        <p:nvSpPr>
          <p:cNvPr id="11" name="上箭头 10"/>
          <p:cNvSpPr/>
          <p:nvPr/>
        </p:nvSpPr>
        <p:spPr>
          <a:xfrm>
            <a:off x="2273541" y="4358236"/>
            <a:ext cx="335665" cy="418539"/>
          </a:xfrm>
          <a:prstGeom prst="up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7"/>
          <p:cNvSpPr txBox="1"/>
          <p:nvPr/>
        </p:nvSpPr>
        <p:spPr>
          <a:xfrm>
            <a:off x="464033" y="4776462"/>
            <a:ext cx="4112870" cy="923330"/>
          </a:xfrm>
          <a:prstGeom prst="rect">
            <a:avLst/>
          </a:prstGeom>
          <a:noFill/>
        </p:spPr>
        <p:txBody>
          <a:bodyPr wrap="square" rtlCol="0">
            <a:spAutoFit/>
          </a:bodyPr>
          <a:lstStyle/>
          <a:p>
            <a:r>
              <a:rPr lang="en-US" altLang="zh-CN" dirty="0">
                <a:solidFill>
                  <a:schemeClr val="bg1"/>
                </a:solidFill>
              </a:rPr>
              <a:t>Right-click the webpage, open the source code of the webpage, search for "</a:t>
            </a:r>
            <a:r>
              <a:rPr lang="en-US" altLang="zh-CN" dirty="0" err="1">
                <a:solidFill>
                  <a:schemeClr val="bg1"/>
                </a:solidFill>
              </a:rPr>
              <a:t>cid</a:t>
            </a:r>
            <a:r>
              <a:rPr lang="en-US" altLang="zh-CN" dirty="0">
                <a:solidFill>
                  <a:schemeClr val="bg1"/>
                </a:solidFill>
              </a:rPr>
              <a:t>": you can find them</a:t>
            </a:r>
            <a:endParaRPr lang="zh-CN" altLang="en-US" dirty="0">
              <a:solidFill>
                <a:schemeClr val="bg1"/>
              </a:solidFill>
            </a:endParaRPr>
          </a:p>
        </p:txBody>
      </p:sp>
      <p:sp>
        <p:nvSpPr>
          <p:cNvPr id="3" name="文本框 2"/>
          <p:cNvSpPr txBox="1"/>
          <p:nvPr/>
        </p:nvSpPr>
        <p:spPr>
          <a:xfrm>
            <a:off x="2639695" y="539750"/>
            <a:ext cx="1698416"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Zhao LUO (</a:t>
            </a:r>
            <a:r>
              <a:rPr lang="zh-CN" altLang="en-US" sz="1400" dirty="0">
                <a:solidFill>
                  <a:schemeClr val="tx1">
                    <a:lumMod val="85000"/>
                    <a:lumOff val="15000"/>
                  </a:schemeClr>
                </a:solidFill>
                <a:latin typeface="+mj-ea"/>
                <a:ea typeface="+mj-ea"/>
              </a:rPr>
              <a:t>罗钊</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ox(in)">
                                      <p:cBhvr>
                                        <p:cTn id="11" dur="2000"/>
                                        <p:tgtEl>
                                          <p:spTgt spid="4"/>
                                        </p:tgtEl>
                                      </p:cBhvr>
                                    </p:animEffect>
                                  </p:childTnLst>
                                </p:cTn>
                              </p:par>
                              <p:par>
                                <p:cTn id="12" presetID="4" presetClass="entr" presetSubtype="16"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ox(in)">
                                      <p:cBhvr>
                                        <p:cTn id="14" dur="2000"/>
                                        <p:tgtEl>
                                          <p:spTgt spid="5"/>
                                        </p:tgtEl>
                                      </p:cBhvr>
                                    </p:animEffect>
                                  </p:childTnLst>
                                </p:cTn>
                              </p:par>
                              <p:par>
                                <p:cTn id="15" presetID="4" presetClass="entr" presetSubtype="16"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2000"/>
                                        <p:tgtEl>
                                          <p:spTgt spid="8"/>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ox(in)">
                                      <p:cBhvr>
                                        <p:cTn id="20" dur="2000"/>
                                        <p:tgtEl>
                                          <p:spTgt spid="9"/>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box(in)">
                                      <p:cBhvr>
                                        <p:cTn id="23" dur="2000"/>
                                        <p:tgtEl>
                                          <p:spTgt spid="10"/>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ox(in)">
                                      <p:cBhvr>
                                        <p:cTn id="26" dur="2000"/>
                                        <p:tgtEl>
                                          <p:spTgt spid="11"/>
                                        </p:tgtEl>
                                      </p:cBhvr>
                                    </p:animEffect>
                                  </p:childTnLst>
                                </p:cTn>
                              </p:par>
                              <p:par>
                                <p:cTn id="27" presetID="4"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box(in)">
                                      <p:cBhvr>
                                        <p:cTn id="2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1" bldLvl="0" animBg="1"/>
      <p:bldP spid="5" grpId="0"/>
      <p:bldP spid="8" grpId="0"/>
      <p:bldP spid="9" grpId="0" animBg="1"/>
      <p:bldP spid="10" grpId="0"/>
      <p:bldP spid="11" grpId="0" animBg="1"/>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flipV="1">
            <a:off x="834390" y="3619500"/>
            <a:ext cx="11376660" cy="27305"/>
          </a:xfrm>
          <a:prstGeom prst="line">
            <a:avLst/>
          </a:prstGeom>
          <a:ln>
            <a:solidFill>
              <a:srgbClr val="262626"/>
            </a:solidFill>
            <a:headEnd type="diamond"/>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4108450" y="3173430"/>
            <a:ext cx="368300" cy="495935"/>
            <a:chOff x="6243" y="4198"/>
            <a:chExt cx="580" cy="781"/>
          </a:xfrm>
        </p:grpSpPr>
        <p:sp>
          <p:nvSpPr>
            <p:cNvPr id="10" name="椭圆 9"/>
            <p:cNvSpPr/>
            <p:nvPr/>
          </p:nvSpPr>
          <p:spPr>
            <a:xfrm>
              <a:off x="6490" y="4861"/>
              <a:ext cx="119" cy="119"/>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243" y="4198"/>
              <a:ext cx="580" cy="502"/>
              <a:chOff x="5957" y="1918"/>
              <a:chExt cx="3542" cy="2234"/>
            </a:xfrm>
          </p:grpSpPr>
          <p:sp>
            <p:nvSpPr>
              <p:cNvPr id="12" name="任意多边形 11"/>
              <p:cNvSpPr/>
              <p:nvPr/>
            </p:nvSpPr>
            <p:spPr>
              <a:xfrm>
                <a:off x="7721"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flipH="1">
                <a:off x="5957"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4" name="组合 13"/>
          <p:cNvGrpSpPr/>
          <p:nvPr/>
        </p:nvGrpSpPr>
        <p:grpSpPr>
          <a:xfrm flipV="1">
            <a:off x="5606415" y="3587750"/>
            <a:ext cx="368300" cy="495935"/>
            <a:chOff x="6243" y="4198"/>
            <a:chExt cx="580" cy="781"/>
          </a:xfrm>
        </p:grpSpPr>
        <p:sp>
          <p:nvSpPr>
            <p:cNvPr id="15" name="椭圆 14"/>
            <p:cNvSpPr/>
            <p:nvPr/>
          </p:nvSpPr>
          <p:spPr>
            <a:xfrm>
              <a:off x="6490" y="4861"/>
              <a:ext cx="119" cy="119"/>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p:cNvGrpSpPr/>
            <p:nvPr/>
          </p:nvGrpSpPr>
          <p:grpSpPr>
            <a:xfrm>
              <a:off x="6243" y="4198"/>
              <a:ext cx="580" cy="502"/>
              <a:chOff x="5957" y="1918"/>
              <a:chExt cx="3542" cy="2234"/>
            </a:xfrm>
          </p:grpSpPr>
          <p:sp>
            <p:nvSpPr>
              <p:cNvPr id="17" name="任意多边形 16"/>
              <p:cNvSpPr/>
              <p:nvPr/>
            </p:nvSpPr>
            <p:spPr>
              <a:xfrm>
                <a:off x="7721"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flipH="1">
                <a:off x="5957"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31" name="AutoShape 59"/>
          <p:cNvSpPr/>
          <p:nvPr/>
        </p:nvSpPr>
        <p:spPr bwMode="auto">
          <a:xfrm>
            <a:off x="578485" y="5634355"/>
            <a:ext cx="692785" cy="69024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62626"/>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sp>
        <p:nvSpPr>
          <p:cNvPr id="32" name="AutoShape 59"/>
          <p:cNvSpPr/>
          <p:nvPr/>
        </p:nvSpPr>
        <p:spPr bwMode="auto">
          <a:xfrm>
            <a:off x="5070475" y="955040"/>
            <a:ext cx="692785" cy="69024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rgbClr val="262626"/>
          </a:solidFill>
          <a:ln>
            <a:noFill/>
          </a:ln>
          <a:effectLst/>
        </p:spPr>
        <p:txBody>
          <a:bodyPr lIns="19050" tIns="19050" rIns="19050" bIns="19050" anchor="ctr"/>
          <a:lstStyle/>
          <a:p>
            <a:pPr marL="0" marR="0" lvl="0" indent="0" algn="ctr" defTabSz="228600" eaLnBrk="1" fontAlgn="base" latinLnBrk="0" hangingPunct="0">
              <a:lnSpc>
                <a:spcPct val="100000"/>
              </a:lnSpc>
              <a:spcBef>
                <a:spcPct val="0"/>
              </a:spcBef>
              <a:spcAft>
                <a:spcPct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panose="020B0502020104020203" charset="0"/>
              <a:ea typeface="宋体" panose="02010600030101010101" pitchFamily="2" charset="-122"/>
              <a:sym typeface="Gill Sans" panose="020B0502020104020203" charset="0"/>
            </a:endParaRPr>
          </a:p>
        </p:txBody>
      </p:sp>
      <p:grpSp>
        <p:nvGrpSpPr>
          <p:cNvPr id="33" name="组合 32"/>
          <p:cNvGrpSpPr/>
          <p:nvPr/>
        </p:nvGrpSpPr>
        <p:grpSpPr>
          <a:xfrm>
            <a:off x="1600200" y="3173430"/>
            <a:ext cx="368300" cy="495935"/>
            <a:chOff x="6243" y="4198"/>
            <a:chExt cx="580" cy="781"/>
          </a:xfrm>
        </p:grpSpPr>
        <p:sp>
          <p:nvSpPr>
            <p:cNvPr id="34" name="椭圆 33"/>
            <p:cNvSpPr/>
            <p:nvPr/>
          </p:nvSpPr>
          <p:spPr>
            <a:xfrm>
              <a:off x="6490" y="4861"/>
              <a:ext cx="119" cy="119"/>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6243" y="4198"/>
              <a:ext cx="580" cy="502"/>
              <a:chOff x="5957" y="1918"/>
              <a:chExt cx="3542" cy="2234"/>
            </a:xfrm>
          </p:grpSpPr>
          <p:sp>
            <p:nvSpPr>
              <p:cNvPr id="36" name="任意多边形 35"/>
              <p:cNvSpPr/>
              <p:nvPr/>
            </p:nvSpPr>
            <p:spPr>
              <a:xfrm>
                <a:off x="7721"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flipH="1">
                <a:off x="5957"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0" name="组合 39"/>
          <p:cNvGrpSpPr/>
          <p:nvPr/>
        </p:nvGrpSpPr>
        <p:grpSpPr>
          <a:xfrm flipV="1">
            <a:off x="2818765" y="3587750"/>
            <a:ext cx="368300" cy="495935"/>
            <a:chOff x="6243" y="4198"/>
            <a:chExt cx="580" cy="781"/>
          </a:xfrm>
        </p:grpSpPr>
        <p:sp>
          <p:nvSpPr>
            <p:cNvPr id="41" name="椭圆 40"/>
            <p:cNvSpPr/>
            <p:nvPr/>
          </p:nvSpPr>
          <p:spPr>
            <a:xfrm>
              <a:off x="6490" y="4861"/>
              <a:ext cx="119" cy="119"/>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2" name="组合 41"/>
            <p:cNvGrpSpPr/>
            <p:nvPr/>
          </p:nvGrpSpPr>
          <p:grpSpPr>
            <a:xfrm>
              <a:off x="6243" y="4198"/>
              <a:ext cx="580" cy="502"/>
              <a:chOff x="5957" y="1918"/>
              <a:chExt cx="3542" cy="2234"/>
            </a:xfrm>
          </p:grpSpPr>
          <p:sp>
            <p:nvSpPr>
              <p:cNvPr id="46" name="任意多边形 45"/>
              <p:cNvSpPr/>
              <p:nvPr/>
            </p:nvSpPr>
            <p:spPr>
              <a:xfrm>
                <a:off x="7721"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49"/>
              <p:cNvSpPr/>
              <p:nvPr/>
            </p:nvSpPr>
            <p:spPr>
              <a:xfrm flipH="1">
                <a:off x="5957"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1" name="组合 50"/>
          <p:cNvGrpSpPr/>
          <p:nvPr/>
        </p:nvGrpSpPr>
        <p:grpSpPr>
          <a:xfrm>
            <a:off x="9452610" y="3173430"/>
            <a:ext cx="368300" cy="495935"/>
            <a:chOff x="6243" y="4198"/>
            <a:chExt cx="580" cy="781"/>
          </a:xfrm>
        </p:grpSpPr>
        <p:sp>
          <p:nvSpPr>
            <p:cNvPr id="52" name="椭圆 51"/>
            <p:cNvSpPr/>
            <p:nvPr/>
          </p:nvSpPr>
          <p:spPr>
            <a:xfrm>
              <a:off x="6490" y="4861"/>
              <a:ext cx="119" cy="119"/>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p:cNvGrpSpPr/>
            <p:nvPr/>
          </p:nvGrpSpPr>
          <p:grpSpPr>
            <a:xfrm>
              <a:off x="6243" y="4198"/>
              <a:ext cx="580" cy="502"/>
              <a:chOff x="5957" y="1918"/>
              <a:chExt cx="3542" cy="2234"/>
            </a:xfrm>
          </p:grpSpPr>
          <p:sp>
            <p:nvSpPr>
              <p:cNvPr id="54" name="任意多边形 53"/>
              <p:cNvSpPr/>
              <p:nvPr/>
            </p:nvSpPr>
            <p:spPr>
              <a:xfrm>
                <a:off x="7721"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任意多边形 54"/>
              <p:cNvSpPr/>
              <p:nvPr/>
            </p:nvSpPr>
            <p:spPr>
              <a:xfrm flipH="1">
                <a:off x="5957"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6" name="组合 55"/>
          <p:cNvGrpSpPr/>
          <p:nvPr/>
        </p:nvGrpSpPr>
        <p:grpSpPr>
          <a:xfrm flipV="1">
            <a:off x="10950575" y="3587750"/>
            <a:ext cx="368300" cy="495935"/>
            <a:chOff x="6243" y="4198"/>
            <a:chExt cx="580" cy="781"/>
          </a:xfrm>
        </p:grpSpPr>
        <p:sp>
          <p:nvSpPr>
            <p:cNvPr id="57" name="椭圆 56"/>
            <p:cNvSpPr/>
            <p:nvPr/>
          </p:nvSpPr>
          <p:spPr>
            <a:xfrm>
              <a:off x="6490" y="4861"/>
              <a:ext cx="119" cy="119"/>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8" name="组合 57"/>
            <p:cNvGrpSpPr/>
            <p:nvPr/>
          </p:nvGrpSpPr>
          <p:grpSpPr>
            <a:xfrm>
              <a:off x="6243" y="4198"/>
              <a:ext cx="580" cy="502"/>
              <a:chOff x="5957" y="1918"/>
              <a:chExt cx="3542" cy="2234"/>
            </a:xfrm>
          </p:grpSpPr>
          <p:sp>
            <p:nvSpPr>
              <p:cNvPr id="59" name="任意多边形 58"/>
              <p:cNvSpPr/>
              <p:nvPr/>
            </p:nvSpPr>
            <p:spPr>
              <a:xfrm>
                <a:off x="7721"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任意多边形 59"/>
              <p:cNvSpPr/>
              <p:nvPr/>
            </p:nvSpPr>
            <p:spPr>
              <a:xfrm flipH="1">
                <a:off x="5957"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1" name="组合 60"/>
          <p:cNvGrpSpPr/>
          <p:nvPr/>
        </p:nvGrpSpPr>
        <p:grpSpPr>
          <a:xfrm>
            <a:off x="6944360" y="3173430"/>
            <a:ext cx="368300" cy="495935"/>
            <a:chOff x="6243" y="4198"/>
            <a:chExt cx="580" cy="781"/>
          </a:xfrm>
        </p:grpSpPr>
        <p:sp>
          <p:nvSpPr>
            <p:cNvPr id="62" name="椭圆 61"/>
            <p:cNvSpPr/>
            <p:nvPr/>
          </p:nvSpPr>
          <p:spPr>
            <a:xfrm>
              <a:off x="6490" y="4861"/>
              <a:ext cx="119" cy="119"/>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6243" y="4198"/>
              <a:ext cx="580" cy="502"/>
              <a:chOff x="5957" y="1918"/>
              <a:chExt cx="3542" cy="2234"/>
            </a:xfrm>
          </p:grpSpPr>
          <p:sp>
            <p:nvSpPr>
              <p:cNvPr id="67" name="任意多边形 66"/>
              <p:cNvSpPr/>
              <p:nvPr/>
            </p:nvSpPr>
            <p:spPr>
              <a:xfrm>
                <a:off x="7721"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任意多边形 67"/>
              <p:cNvSpPr/>
              <p:nvPr/>
            </p:nvSpPr>
            <p:spPr>
              <a:xfrm flipH="1">
                <a:off x="5957"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9" name="组合 68"/>
          <p:cNvGrpSpPr/>
          <p:nvPr/>
        </p:nvGrpSpPr>
        <p:grpSpPr>
          <a:xfrm flipV="1">
            <a:off x="8162925" y="3587750"/>
            <a:ext cx="368300" cy="495935"/>
            <a:chOff x="6243" y="4198"/>
            <a:chExt cx="580" cy="781"/>
          </a:xfrm>
        </p:grpSpPr>
        <p:sp>
          <p:nvSpPr>
            <p:cNvPr id="70" name="椭圆 69"/>
            <p:cNvSpPr/>
            <p:nvPr/>
          </p:nvSpPr>
          <p:spPr>
            <a:xfrm>
              <a:off x="6490" y="4861"/>
              <a:ext cx="119" cy="119"/>
            </a:xfrm>
            <a:prstGeom prst="ellipse">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1" name="组合 70"/>
            <p:cNvGrpSpPr/>
            <p:nvPr/>
          </p:nvGrpSpPr>
          <p:grpSpPr>
            <a:xfrm>
              <a:off x="6243" y="4198"/>
              <a:ext cx="580" cy="502"/>
              <a:chOff x="5957" y="1918"/>
              <a:chExt cx="3542" cy="2234"/>
            </a:xfrm>
          </p:grpSpPr>
          <p:sp>
            <p:nvSpPr>
              <p:cNvPr id="72" name="任意多边形 71"/>
              <p:cNvSpPr/>
              <p:nvPr/>
            </p:nvSpPr>
            <p:spPr>
              <a:xfrm>
                <a:off x="7721"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任意多边形 72"/>
              <p:cNvSpPr/>
              <p:nvPr/>
            </p:nvSpPr>
            <p:spPr>
              <a:xfrm flipH="1">
                <a:off x="5957" y="1918"/>
                <a:ext cx="1779" cy="2234"/>
              </a:xfrm>
              <a:custGeom>
                <a:avLst/>
                <a:gdLst>
                  <a:gd name="connsiteX0" fmla="*/ 0 w 1779"/>
                  <a:gd name="connsiteY0" fmla="*/ 1748 h 2234"/>
                  <a:gd name="connsiteX1" fmla="*/ 0 w 1779"/>
                  <a:gd name="connsiteY1" fmla="*/ 0 h 2234"/>
                  <a:gd name="connsiteX2" fmla="*/ 1779 w 1779"/>
                  <a:gd name="connsiteY2" fmla="*/ 2234 h 2234"/>
                  <a:gd name="connsiteX3" fmla="*/ 0 w 1779"/>
                  <a:gd name="connsiteY3" fmla="*/ 1748 h 2234"/>
                </a:gdLst>
                <a:ahLst/>
                <a:cxnLst>
                  <a:cxn ang="0">
                    <a:pos x="connsiteX0" y="connsiteY0"/>
                  </a:cxn>
                  <a:cxn ang="0">
                    <a:pos x="connsiteX1" y="connsiteY1"/>
                  </a:cxn>
                  <a:cxn ang="0">
                    <a:pos x="connsiteX2" y="connsiteY2"/>
                  </a:cxn>
                  <a:cxn ang="0">
                    <a:pos x="connsiteX3" y="connsiteY3"/>
                  </a:cxn>
                </a:cxnLst>
                <a:rect l="l" t="t" r="r" b="b"/>
                <a:pathLst>
                  <a:path w="1779" h="2234">
                    <a:moveTo>
                      <a:pt x="0" y="1748"/>
                    </a:moveTo>
                    <a:lnTo>
                      <a:pt x="0" y="0"/>
                    </a:lnTo>
                    <a:lnTo>
                      <a:pt x="1779" y="2234"/>
                    </a:lnTo>
                    <a:lnTo>
                      <a:pt x="0" y="1748"/>
                    </a:lnTo>
                    <a:close/>
                  </a:path>
                </a:pathLst>
              </a:cu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4" name="PA_矩形 17"/>
          <p:cNvSpPr/>
          <p:nvPr>
            <p:custDataLst>
              <p:tags r:id="rId1"/>
            </p:custDataLst>
          </p:nvPr>
        </p:nvSpPr>
        <p:spPr>
          <a:xfrm>
            <a:off x="906780" y="2476500"/>
            <a:ext cx="1776730" cy="665480"/>
          </a:xfrm>
          <a:prstGeom prst="rect">
            <a:avLst/>
          </a:prstGeom>
        </p:spPr>
        <p:txBody>
          <a:bodyPr wrap="square">
            <a:spAutoFit/>
          </a:bodyPr>
          <a:lstStyle/>
          <a:p>
            <a:pPr lvl="0" algn="ctr"/>
            <a:r>
              <a:rPr lang="en-US" altLang="zh-CN" sz="1865" b="1" dirty="0">
                <a:solidFill>
                  <a:srgbClr val="1F1F1F"/>
                </a:solidFill>
              </a:rPr>
              <a:t>Data Consolidation</a:t>
            </a:r>
          </a:p>
        </p:txBody>
      </p:sp>
      <p:sp>
        <p:nvSpPr>
          <p:cNvPr id="75" name="PA_矩形 17"/>
          <p:cNvSpPr/>
          <p:nvPr>
            <p:custDataLst>
              <p:tags r:id="rId2"/>
            </p:custDataLst>
          </p:nvPr>
        </p:nvSpPr>
        <p:spPr>
          <a:xfrm>
            <a:off x="2124710" y="4173220"/>
            <a:ext cx="1776730" cy="665480"/>
          </a:xfrm>
          <a:prstGeom prst="rect">
            <a:avLst/>
          </a:prstGeom>
        </p:spPr>
        <p:txBody>
          <a:bodyPr wrap="square">
            <a:spAutoFit/>
          </a:bodyPr>
          <a:lstStyle/>
          <a:p>
            <a:pPr lvl="0" algn="ctr"/>
            <a:r>
              <a:rPr lang="en-US" altLang="zh-CN" sz="1865" b="1" dirty="0">
                <a:solidFill>
                  <a:srgbClr val="1F1F1F"/>
                </a:solidFill>
              </a:rPr>
              <a:t>Remove Duplicates</a:t>
            </a:r>
          </a:p>
        </p:txBody>
      </p:sp>
      <p:sp>
        <p:nvSpPr>
          <p:cNvPr id="76" name="PA_矩形 17"/>
          <p:cNvSpPr/>
          <p:nvPr>
            <p:custDataLst>
              <p:tags r:id="rId3"/>
            </p:custDataLst>
          </p:nvPr>
        </p:nvSpPr>
        <p:spPr>
          <a:xfrm>
            <a:off x="3430270" y="2651125"/>
            <a:ext cx="1776730" cy="378460"/>
          </a:xfrm>
          <a:prstGeom prst="rect">
            <a:avLst/>
          </a:prstGeom>
        </p:spPr>
        <p:txBody>
          <a:bodyPr wrap="square">
            <a:spAutoFit/>
          </a:bodyPr>
          <a:lstStyle/>
          <a:p>
            <a:pPr lvl="0" algn="ctr"/>
            <a:r>
              <a:rPr lang="en-US" altLang="zh-CN" sz="1865" b="1" dirty="0">
                <a:solidFill>
                  <a:srgbClr val="1F1F1F"/>
                </a:solidFill>
              </a:rPr>
              <a:t>Rename Field</a:t>
            </a:r>
          </a:p>
        </p:txBody>
      </p:sp>
      <p:sp>
        <p:nvSpPr>
          <p:cNvPr id="78" name="PA_矩形 17"/>
          <p:cNvSpPr/>
          <p:nvPr>
            <p:custDataLst>
              <p:tags r:id="rId4"/>
            </p:custDataLst>
          </p:nvPr>
        </p:nvSpPr>
        <p:spPr>
          <a:xfrm>
            <a:off x="6282055" y="2444750"/>
            <a:ext cx="1776730" cy="665480"/>
          </a:xfrm>
          <a:prstGeom prst="rect">
            <a:avLst/>
          </a:prstGeom>
        </p:spPr>
        <p:txBody>
          <a:bodyPr wrap="square">
            <a:spAutoFit/>
          </a:bodyPr>
          <a:lstStyle/>
          <a:p>
            <a:pPr lvl="0" algn="ctr"/>
            <a:r>
              <a:rPr lang="en-US" altLang="zh-CN" sz="1865" b="1" dirty="0">
                <a:solidFill>
                  <a:srgbClr val="1F1F1F"/>
                </a:solidFill>
              </a:rPr>
              <a:t>Send Time Processing</a:t>
            </a:r>
          </a:p>
        </p:txBody>
      </p:sp>
      <p:sp>
        <p:nvSpPr>
          <p:cNvPr id="81" name="PA_矩形 17"/>
          <p:cNvSpPr/>
          <p:nvPr>
            <p:custDataLst>
              <p:tags r:id="rId5"/>
            </p:custDataLst>
          </p:nvPr>
        </p:nvSpPr>
        <p:spPr>
          <a:xfrm>
            <a:off x="8758555" y="2190750"/>
            <a:ext cx="1776730" cy="953135"/>
          </a:xfrm>
          <a:prstGeom prst="rect">
            <a:avLst/>
          </a:prstGeom>
        </p:spPr>
        <p:txBody>
          <a:bodyPr wrap="square">
            <a:spAutoFit/>
          </a:bodyPr>
          <a:lstStyle/>
          <a:p>
            <a:pPr lvl="0" algn="ctr"/>
            <a:r>
              <a:rPr lang="en-US" altLang="zh-CN" sz="1865" b="1" dirty="0">
                <a:solidFill>
                  <a:srgbClr val="1F1F1F"/>
                </a:solidFill>
              </a:rPr>
              <a:t>Remove Special Characters</a:t>
            </a:r>
          </a:p>
        </p:txBody>
      </p:sp>
      <p:sp>
        <p:nvSpPr>
          <p:cNvPr id="82" name="PA_矩形 17"/>
          <p:cNvSpPr/>
          <p:nvPr>
            <p:custDataLst>
              <p:tags r:id="rId6"/>
            </p:custDataLst>
          </p:nvPr>
        </p:nvSpPr>
        <p:spPr>
          <a:xfrm>
            <a:off x="4928235" y="4173220"/>
            <a:ext cx="1776730" cy="665480"/>
          </a:xfrm>
          <a:prstGeom prst="rect">
            <a:avLst/>
          </a:prstGeom>
        </p:spPr>
        <p:txBody>
          <a:bodyPr wrap="square">
            <a:spAutoFit/>
          </a:bodyPr>
          <a:lstStyle/>
          <a:p>
            <a:pPr lvl="0" algn="ctr"/>
            <a:r>
              <a:rPr lang="en-US" altLang="zh-CN" sz="1865" b="1" dirty="0">
                <a:solidFill>
                  <a:srgbClr val="1F1F1F"/>
                </a:solidFill>
              </a:rPr>
              <a:t>Missing Value Processing</a:t>
            </a:r>
          </a:p>
        </p:txBody>
      </p:sp>
      <p:sp>
        <p:nvSpPr>
          <p:cNvPr id="83" name="PA_矩形 17"/>
          <p:cNvSpPr/>
          <p:nvPr>
            <p:custDataLst>
              <p:tags r:id="rId7"/>
            </p:custDataLst>
          </p:nvPr>
        </p:nvSpPr>
        <p:spPr>
          <a:xfrm>
            <a:off x="7310120" y="4189095"/>
            <a:ext cx="2139950" cy="1445260"/>
          </a:xfrm>
          <a:prstGeom prst="rect">
            <a:avLst/>
          </a:prstGeom>
        </p:spPr>
        <p:txBody>
          <a:bodyPr wrap="square">
            <a:spAutoFit/>
          </a:bodyPr>
          <a:lstStyle/>
          <a:p>
            <a:pPr lvl="0" algn="ctr"/>
            <a:r>
              <a:rPr lang="en-US" altLang="zh-CN" sz="2200" b="1" dirty="0">
                <a:solidFill>
                  <a:srgbClr val="1F1F1F"/>
                </a:solidFill>
              </a:rPr>
              <a:t>Mechanical Compression to Remove Weight</a:t>
            </a:r>
          </a:p>
        </p:txBody>
      </p:sp>
      <p:sp>
        <p:nvSpPr>
          <p:cNvPr id="84" name="PA_矩形 17"/>
          <p:cNvSpPr/>
          <p:nvPr>
            <p:custDataLst>
              <p:tags r:id="rId8"/>
            </p:custDataLst>
          </p:nvPr>
        </p:nvSpPr>
        <p:spPr>
          <a:xfrm>
            <a:off x="10241280" y="4205605"/>
            <a:ext cx="1776730" cy="665480"/>
          </a:xfrm>
          <a:prstGeom prst="rect">
            <a:avLst/>
          </a:prstGeom>
        </p:spPr>
        <p:txBody>
          <a:bodyPr wrap="square">
            <a:spAutoFit/>
          </a:bodyPr>
          <a:lstStyle/>
          <a:p>
            <a:pPr lvl="0" algn="ctr"/>
            <a:r>
              <a:rPr lang="en-US" altLang="zh-CN" sz="1865" b="1" dirty="0">
                <a:solidFill>
                  <a:srgbClr val="1F1F1F"/>
                </a:solidFill>
              </a:rPr>
              <a:t>Export Cleaning File</a:t>
            </a:r>
          </a:p>
        </p:txBody>
      </p:sp>
      <p:grpSp>
        <p:nvGrpSpPr>
          <p:cNvPr id="85" name="组合 84"/>
          <p:cNvGrpSpPr/>
          <p:nvPr/>
        </p:nvGrpSpPr>
        <p:grpSpPr>
          <a:xfrm>
            <a:off x="407368" y="404664"/>
            <a:ext cx="2232249" cy="577316"/>
            <a:chOff x="1127448" y="667389"/>
            <a:chExt cx="2232249" cy="577316"/>
          </a:xfrm>
        </p:grpSpPr>
        <p:sp>
          <p:nvSpPr>
            <p:cNvPr id="86" name="矩形 85"/>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87" name="文本框 86"/>
            <p:cNvSpPr txBox="1"/>
            <p:nvPr/>
          </p:nvSpPr>
          <p:spPr>
            <a:xfrm>
              <a:off x="1271465" y="694682"/>
              <a:ext cx="2088232" cy="52322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ONE</a:t>
              </a:r>
              <a:endParaRPr lang="zh-CN" altLang="en-US" sz="2800" dirty="0">
                <a:solidFill>
                  <a:schemeClr val="tx1">
                    <a:lumMod val="85000"/>
                    <a:lumOff val="15000"/>
                  </a:schemeClr>
                </a:solidFill>
                <a:latin typeface="+mj-ea"/>
                <a:ea typeface="+mj-ea"/>
              </a:endParaRPr>
            </a:p>
          </p:txBody>
        </p:sp>
      </p:grpSp>
      <p:sp>
        <p:nvSpPr>
          <p:cNvPr id="2" name="文本框 1"/>
          <p:cNvSpPr txBox="1"/>
          <p:nvPr/>
        </p:nvSpPr>
        <p:spPr>
          <a:xfrm>
            <a:off x="2639694" y="539750"/>
            <a:ext cx="1776729"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Zhao LUO (</a:t>
            </a:r>
            <a:r>
              <a:rPr lang="zh-CN" altLang="en-US" sz="1400" dirty="0">
                <a:solidFill>
                  <a:schemeClr val="tx1">
                    <a:lumMod val="85000"/>
                    <a:lumOff val="15000"/>
                  </a:schemeClr>
                </a:solidFill>
                <a:latin typeface="+mj-ea"/>
                <a:ea typeface="+mj-ea"/>
              </a:rPr>
              <a:t>罗钊</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anim calcmode="lin" valueType="num">
                                      <p:cBhvr>
                                        <p:cTn id="12" dur="500" fill="hold"/>
                                        <p:tgtEl>
                                          <p:spTgt spid="33"/>
                                        </p:tgtEl>
                                        <p:attrNameLst>
                                          <p:attrName>ppt_x</p:attrName>
                                        </p:attrNameLst>
                                      </p:cBhvr>
                                      <p:tavLst>
                                        <p:tav tm="0">
                                          <p:val>
                                            <p:strVal val="#ppt_x"/>
                                          </p:val>
                                        </p:tav>
                                        <p:tav tm="100000">
                                          <p:val>
                                            <p:strVal val="#ppt_x"/>
                                          </p:val>
                                        </p:tav>
                                      </p:tavLst>
                                    </p:anim>
                                    <p:anim calcmode="lin" valueType="num">
                                      <p:cBhvr>
                                        <p:cTn id="13" dur="500" fill="hold"/>
                                        <p:tgtEl>
                                          <p:spTgt spid="33"/>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3" presetClass="entr" presetSubtype="10" fill="hold" grpId="0" nodeType="after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blinds(horizontal)">
                                      <p:cBhvr>
                                        <p:cTn id="17" dur="500"/>
                                        <p:tgtEl>
                                          <p:spTgt spid="74"/>
                                        </p:tgtEl>
                                      </p:cBhvr>
                                    </p:animEffect>
                                  </p:childTnLst>
                                </p:cTn>
                              </p:par>
                            </p:childTnLst>
                          </p:cTn>
                        </p:par>
                        <p:par>
                          <p:cTn id="18" fill="hold">
                            <p:stCondLst>
                              <p:cond delay="1500"/>
                            </p:stCondLst>
                            <p:childTnLst>
                              <p:par>
                                <p:cTn id="19" presetID="22" presetClass="entr" presetSubtype="1"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up)">
                                      <p:cBhvr>
                                        <p:cTn id="21" dur="500"/>
                                        <p:tgtEl>
                                          <p:spTgt spid="40"/>
                                        </p:tgtEl>
                                      </p:cBhvr>
                                    </p:animEffect>
                                  </p:childTnLst>
                                </p:cTn>
                              </p:par>
                            </p:childTnLst>
                          </p:cTn>
                        </p:par>
                        <p:par>
                          <p:cTn id="22" fill="hold">
                            <p:stCondLst>
                              <p:cond delay="2000"/>
                            </p:stCondLst>
                            <p:childTnLst>
                              <p:par>
                                <p:cTn id="23" presetID="5" presetClass="entr" presetSubtype="10" fill="hold" grpId="0" nodeType="afterEffect">
                                  <p:stCondLst>
                                    <p:cond delay="0"/>
                                  </p:stCondLst>
                                  <p:childTnLst>
                                    <p:set>
                                      <p:cBhvr>
                                        <p:cTn id="24" dur="1" fill="hold">
                                          <p:stCondLst>
                                            <p:cond delay="0"/>
                                          </p:stCondLst>
                                        </p:cTn>
                                        <p:tgtEl>
                                          <p:spTgt spid="75"/>
                                        </p:tgtEl>
                                        <p:attrNameLst>
                                          <p:attrName>style.visibility</p:attrName>
                                        </p:attrNameLst>
                                      </p:cBhvr>
                                      <p:to>
                                        <p:strVal val="visible"/>
                                      </p:to>
                                    </p:set>
                                    <p:animEffect transition="in" filter="checkerboard(across)">
                                      <p:cBhvr>
                                        <p:cTn id="25" dur="500"/>
                                        <p:tgtEl>
                                          <p:spTgt spid="75"/>
                                        </p:tgtEl>
                                      </p:cBhvr>
                                    </p:animEffect>
                                  </p:childTnLst>
                                </p:cTn>
                              </p:par>
                            </p:childTnLst>
                          </p:cTn>
                        </p:par>
                        <p:par>
                          <p:cTn id="26" fill="hold">
                            <p:stCondLst>
                              <p:cond delay="2500"/>
                            </p:stCondLst>
                            <p:childTnLst>
                              <p:par>
                                <p:cTn id="27" presetID="42" presetClass="entr" presetSubtype="0"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anim calcmode="lin" valueType="num">
                                      <p:cBhvr>
                                        <p:cTn id="30" dur="500" fill="hold"/>
                                        <p:tgtEl>
                                          <p:spTgt spid="9"/>
                                        </p:tgtEl>
                                        <p:attrNameLst>
                                          <p:attrName>ppt_x</p:attrName>
                                        </p:attrNameLst>
                                      </p:cBhvr>
                                      <p:tavLst>
                                        <p:tav tm="0">
                                          <p:val>
                                            <p:strVal val="#ppt_x"/>
                                          </p:val>
                                        </p:tav>
                                        <p:tav tm="100000">
                                          <p:val>
                                            <p:strVal val="#ppt_x"/>
                                          </p:val>
                                        </p:tav>
                                      </p:tavLst>
                                    </p:anim>
                                    <p:anim calcmode="lin" valueType="num">
                                      <p:cBhvr>
                                        <p:cTn id="31" dur="500" fill="hold"/>
                                        <p:tgtEl>
                                          <p:spTgt spid="9"/>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8" presetClass="entr" presetSubtype="16" fill="hold" grpId="0" nodeType="afterEffect">
                                  <p:stCondLst>
                                    <p:cond delay="0"/>
                                  </p:stCondLst>
                                  <p:childTnLst>
                                    <p:set>
                                      <p:cBhvr>
                                        <p:cTn id="34" dur="1" fill="hold">
                                          <p:stCondLst>
                                            <p:cond delay="0"/>
                                          </p:stCondLst>
                                        </p:cTn>
                                        <p:tgtEl>
                                          <p:spTgt spid="76"/>
                                        </p:tgtEl>
                                        <p:attrNameLst>
                                          <p:attrName>style.visibility</p:attrName>
                                        </p:attrNameLst>
                                      </p:cBhvr>
                                      <p:to>
                                        <p:strVal val="visible"/>
                                      </p:to>
                                    </p:set>
                                    <p:animEffect transition="in" filter="diamond(in)">
                                      <p:cBhvr>
                                        <p:cTn id="35" dur="500"/>
                                        <p:tgtEl>
                                          <p:spTgt spid="76"/>
                                        </p:tgtEl>
                                      </p:cBhvr>
                                    </p:animEffect>
                                  </p:childTnLst>
                                </p:cTn>
                              </p:par>
                            </p:childTnLst>
                          </p:cTn>
                        </p:par>
                        <p:par>
                          <p:cTn id="36" fill="hold">
                            <p:stCondLst>
                              <p:cond delay="3500"/>
                            </p:stCondLst>
                            <p:childTnLst>
                              <p:par>
                                <p:cTn id="37" presetID="22" presetClass="entr" presetSubtype="1" fill="hold"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up)">
                                      <p:cBhvr>
                                        <p:cTn id="39" dur="500"/>
                                        <p:tgtEl>
                                          <p:spTgt spid="14"/>
                                        </p:tgtEl>
                                      </p:cBhvr>
                                    </p:animEffect>
                                  </p:childTnLst>
                                </p:cTn>
                              </p:par>
                            </p:childTnLst>
                          </p:cTn>
                        </p:par>
                        <p:par>
                          <p:cTn id="40" fill="hold">
                            <p:stCondLst>
                              <p:cond delay="4000"/>
                            </p:stCondLst>
                            <p:childTnLst>
                              <p:par>
                                <p:cTn id="41" presetID="8" presetClass="entr" presetSubtype="16" fill="hold" grpId="0" nodeType="after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diamond(in)">
                                      <p:cBhvr>
                                        <p:cTn id="43" dur="500"/>
                                        <p:tgtEl>
                                          <p:spTgt spid="82"/>
                                        </p:tgtEl>
                                      </p:cBhvr>
                                    </p:animEffect>
                                  </p:childTnLst>
                                </p:cTn>
                              </p:par>
                            </p:childTnLst>
                          </p:cTn>
                        </p:par>
                        <p:par>
                          <p:cTn id="44" fill="hold">
                            <p:stCondLst>
                              <p:cond delay="4500"/>
                            </p:stCondLst>
                            <p:childTnLst>
                              <p:par>
                                <p:cTn id="45" presetID="4" presetClass="entr" presetSubtype="16" fill="hold" nodeType="afterEffect">
                                  <p:stCondLst>
                                    <p:cond delay="0"/>
                                  </p:stCondLst>
                                  <p:childTnLst>
                                    <p:set>
                                      <p:cBhvr>
                                        <p:cTn id="46" dur="1" fill="hold">
                                          <p:stCondLst>
                                            <p:cond delay="0"/>
                                          </p:stCondLst>
                                        </p:cTn>
                                        <p:tgtEl>
                                          <p:spTgt spid="61"/>
                                        </p:tgtEl>
                                        <p:attrNameLst>
                                          <p:attrName>style.visibility</p:attrName>
                                        </p:attrNameLst>
                                      </p:cBhvr>
                                      <p:to>
                                        <p:strVal val="visible"/>
                                      </p:to>
                                    </p:set>
                                    <p:animEffect transition="in" filter="box(in)">
                                      <p:cBhvr>
                                        <p:cTn id="47" dur="500"/>
                                        <p:tgtEl>
                                          <p:spTgt spid="61"/>
                                        </p:tgtEl>
                                      </p:cBhvr>
                                    </p:animEffect>
                                  </p:childTnLst>
                                </p:cTn>
                              </p:par>
                            </p:childTnLst>
                          </p:cTn>
                        </p:par>
                        <p:par>
                          <p:cTn id="48" fill="hold">
                            <p:stCondLst>
                              <p:cond delay="5000"/>
                            </p:stCondLst>
                            <p:childTnLst>
                              <p:par>
                                <p:cTn id="49" presetID="12" presetClass="entr" presetSubtype="4" fill="hold" grpId="1" nodeType="after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additive="base">
                                        <p:cTn id="51" dur="500"/>
                                        <p:tgtEl>
                                          <p:spTgt spid="78"/>
                                        </p:tgtEl>
                                        <p:attrNameLst>
                                          <p:attrName>ppt_y</p:attrName>
                                        </p:attrNameLst>
                                      </p:cBhvr>
                                      <p:tavLst>
                                        <p:tav tm="0">
                                          <p:val>
                                            <p:strVal val="#ppt_y+#ppt_h*1.125000"/>
                                          </p:val>
                                        </p:tav>
                                        <p:tav tm="100000">
                                          <p:val>
                                            <p:strVal val="#ppt_y"/>
                                          </p:val>
                                        </p:tav>
                                      </p:tavLst>
                                    </p:anim>
                                    <p:animEffect transition="in" filter="wipe(up)">
                                      <p:cBhvr>
                                        <p:cTn id="52" dur="500"/>
                                        <p:tgtEl>
                                          <p:spTgt spid="78"/>
                                        </p:tgtEl>
                                      </p:cBhvr>
                                    </p:animEffect>
                                  </p:childTnLst>
                                </p:cTn>
                              </p:par>
                            </p:childTnLst>
                          </p:cTn>
                        </p:par>
                        <p:par>
                          <p:cTn id="53" fill="hold">
                            <p:stCondLst>
                              <p:cond delay="5500"/>
                            </p:stCondLst>
                            <p:childTnLst>
                              <p:par>
                                <p:cTn id="54" presetID="8" presetClass="entr" presetSubtype="16"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diamond(in)">
                                      <p:cBhvr>
                                        <p:cTn id="56" dur="500"/>
                                        <p:tgtEl>
                                          <p:spTgt spid="69"/>
                                        </p:tgtEl>
                                      </p:cBhvr>
                                    </p:animEffect>
                                  </p:childTnLst>
                                </p:cTn>
                              </p:par>
                            </p:childTnLst>
                          </p:cTn>
                        </p:par>
                        <p:par>
                          <p:cTn id="57" fill="hold">
                            <p:stCondLst>
                              <p:cond delay="6000"/>
                            </p:stCondLst>
                            <p:childTnLst>
                              <p:par>
                                <p:cTn id="58" presetID="8" presetClass="entr" presetSubtype="16" fill="hold" grpId="0" nodeType="afterEffect">
                                  <p:stCondLst>
                                    <p:cond delay="0"/>
                                  </p:stCondLst>
                                  <p:childTnLst>
                                    <p:set>
                                      <p:cBhvr>
                                        <p:cTn id="59" dur="1" fill="hold">
                                          <p:stCondLst>
                                            <p:cond delay="0"/>
                                          </p:stCondLst>
                                        </p:cTn>
                                        <p:tgtEl>
                                          <p:spTgt spid="83"/>
                                        </p:tgtEl>
                                        <p:attrNameLst>
                                          <p:attrName>style.visibility</p:attrName>
                                        </p:attrNameLst>
                                      </p:cBhvr>
                                      <p:to>
                                        <p:strVal val="visible"/>
                                      </p:to>
                                    </p:set>
                                    <p:animEffect transition="in" filter="diamond(in)">
                                      <p:cBhvr>
                                        <p:cTn id="60" dur="500"/>
                                        <p:tgtEl>
                                          <p:spTgt spid="83"/>
                                        </p:tgtEl>
                                      </p:cBhvr>
                                    </p:animEffect>
                                  </p:childTnLst>
                                </p:cTn>
                              </p:par>
                            </p:childTnLst>
                          </p:cTn>
                        </p:par>
                        <p:par>
                          <p:cTn id="61" fill="hold">
                            <p:stCondLst>
                              <p:cond delay="6500"/>
                            </p:stCondLst>
                            <p:childTnLst>
                              <p:par>
                                <p:cTn id="62" presetID="21" presetClass="entr" presetSubtype="1" fill="hold" nodeType="after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heel(1)">
                                      <p:cBhvr>
                                        <p:cTn id="64" dur="500"/>
                                        <p:tgtEl>
                                          <p:spTgt spid="51"/>
                                        </p:tgtEl>
                                      </p:cBhvr>
                                    </p:animEffect>
                                  </p:childTnLst>
                                </p:cTn>
                              </p:par>
                            </p:childTnLst>
                          </p:cTn>
                        </p:par>
                        <p:par>
                          <p:cTn id="65" fill="hold">
                            <p:stCondLst>
                              <p:cond delay="7000"/>
                            </p:stCondLst>
                            <p:childTnLst>
                              <p:par>
                                <p:cTn id="66" presetID="12" presetClass="entr" presetSubtype="4" fill="hold" grpId="0" nodeType="afterEffect">
                                  <p:stCondLst>
                                    <p:cond delay="0"/>
                                  </p:stCondLst>
                                  <p:childTnLst>
                                    <p:set>
                                      <p:cBhvr>
                                        <p:cTn id="67" dur="1" fill="hold">
                                          <p:stCondLst>
                                            <p:cond delay="0"/>
                                          </p:stCondLst>
                                        </p:cTn>
                                        <p:tgtEl>
                                          <p:spTgt spid="81"/>
                                        </p:tgtEl>
                                        <p:attrNameLst>
                                          <p:attrName>style.visibility</p:attrName>
                                        </p:attrNameLst>
                                      </p:cBhvr>
                                      <p:to>
                                        <p:strVal val="visible"/>
                                      </p:to>
                                    </p:set>
                                    <p:anim calcmode="lin" valueType="num">
                                      <p:cBhvr additive="base">
                                        <p:cTn id="68" dur="500"/>
                                        <p:tgtEl>
                                          <p:spTgt spid="81"/>
                                        </p:tgtEl>
                                        <p:attrNameLst>
                                          <p:attrName>ppt_y</p:attrName>
                                        </p:attrNameLst>
                                      </p:cBhvr>
                                      <p:tavLst>
                                        <p:tav tm="0">
                                          <p:val>
                                            <p:strVal val="#ppt_y+#ppt_h*1.125000"/>
                                          </p:val>
                                        </p:tav>
                                        <p:tav tm="100000">
                                          <p:val>
                                            <p:strVal val="#ppt_y"/>
                                          </p:val>
                                        </p:tav>
                                      </p:tavLst>
                                    </p:anim>
                                    <p:animEffect transition="in" filter="wipe(up)">
                                      <p:cBhvr>
                                        <p:cTn id="69" dur="500"/>
                                        <p:tgtEl>
                                          <p:spTgt spid="81"/>
                                        </p:tgtEl>
                                      </p:cBhvr>
                                    </p:animEffect>
                                  </p:childTnLst>
                                </p:cTn>
                              </p:par>
                            </p:childTnLst>
                          </p:cTn>
                        </p:par>
                        <p:par>
                          <p:cTn id="70" fill="hold">
                            <p:stCondLst>
                              <p:cond delay="7500"/>
                            </p:stCondLst>
                            <p:childTnLst>
                              <p:par>
                                <p:cTn id="71" presetID="5" presetClass="entr" presetSubtype="10" fill="hold" nodeType="afterEffect">
                                  <p:stCondLst>
                                    <p:cond delay="0"/>
                                  </p:stCondLst>
                                  <p:childTnLst>
                                    <p:set>
                                      <p:cBhvr>
                                        <p:cTn id="72" dur="1" fill="hold">
                                          <p:stCondLst>
                                            <p:cond delay="0"/>
                                          </p:stCondLst>
                                        </p:cTn>
                                        <p:tgtEl>
                                          <p:spTgt spid="56"/>
                                        </p:tgtEl>
                                        <p:attrNameLst>
                                          <p:attrName>style.visibility</p:attrName>
                                        </p:attrNameLst>
                                      </p:cBhvr>
                                      <p:to>
                                        <p:strVal val="visible"/>
                                      </p:to>
                                    </p:set>
                                    <p:animEffect transition="in" filter="checkerboard(across)">
                                      <p:cBhvr>
                                        <p:cTn id="73" dur="500"/>
                                        <p:tgtEl>
                                          <p:spTgt spid="56"/>
                                        </p:tgtEl>
                                      </p:cBhvr>
                                    </p:animEffect>
                                  </p:childTnLst>
                                </p:cTn>
                              </p:par>
                            </p:childTnLst>
                          </p:cTn>
                        </p:par>
                        <p:par>
                          <p:cTn id="74" fill="hold">
                            <p:stCondLst>
                              <p:cond delay="8000"/>
                            </p:stCondLst>
                            <p:childTnLst>
                              <p:par>
                                <p:cTn id="75" presetID="20" presetClass="entr" presetSubtype="0" fill="hold" grpId="1" nodeType="afterEffect">
                                  <p:stCondLst>
                                    <p:cond delay="0"/>
                                  </p:stCondLst>
                                  <p:childTnLst>
                                    <p:set>
                                      <p:cBhvr>
                                        <p:cTn id="76" dur="1" fill="hold">
                                          <p:stCondLst>
                                            <p:cond delay="0"/>
                                          </p:stCondLst>
                                        </p:cTn>
                                        <p:tgtEl>
                                          <p:spTgt spid="84"/>
                                        </p:tgtEl>
                                        <p:attrNameLst>
                                          <p:attrName>style.visibility</p:attrName>
                                        </p:attrNameLst>
                                      </p:cBhvr>
                                      <p:to>
                                        <p:strVal val="visible"/>
                                      </p:to>
                                    </p:set>
                                    <p:animEffect transition="in" filter="wedge">
                                      <p:cBhvr>
                                        <p:cTn id="77" dur="500"/>
                                        <p:tgtEl>
                                          <p:spTgt spid="84"/>
                                        </p:tgtEl>
                                      </p:cBhvr>
                                    </p:animEffect>
                                  </p:childTnLst>
                                </p:cTn>
                              </p:par>
                            </p:childTnLst>
                          </p:cTn>
                        </p:par>
                        <p:par>
                          <p:cTn id="78" fill="hold">
                            <p:stCondLst>
                              <p:cond delay="8500"/>
                            </p:stCondLst>
                            <p:childTnLst>
                              <p:par>
                                <p:cTn id="79" presetID="42" presetClass="entr" presetSubtype="0" fill="hold" grpId="0"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1000"/>
                                        <p:tgtEl>
                                          <p:spTgt spid="31"/>
                                        </p:tgtEl>
                                      </p:cBhvr>
                                    </p:animEffect>
                                    <p:anim calcmode="lin" valueType="num">
                                      <p:cBhvr>
                                        <p:cTn id="82" dur="1000" fill="hold"/>
                                        <p:tgtEl>
                                          <p:spTgt spid="31"/>
                                        </p:tgtEl>
                                        <p:attrNameLst>
                                          <p:attrName>ppt_x</p:attrName>
                                        </p:attrNameLst>
                                      </p:cBhvr>
                                      <p:tavLst>
                                        <p:tav tm="0">
                                          <p:val>
                                            <p:strVal val="#ppt_x"/>
                                          </p:val>
                                        </p:tav>
                                        <p:tav tm="100000">
                                          <p:val>
                                            <p:strVal val="#ppt_x"/>
                                          </p:val>
                                        </p:tav>
                                      </p:tavLst>
                                    </p:anim>
                                    <p:anim calcmode="lin" valueType="num">
                                      <p:cBhvr>
                                        <p:cTn id="83" dur="1000" fill="hold"/>
                                        <p:tgtEl>
                                          <p:spTgt spid="31"/>
                                        </p:tgtEl>
                                        <p:attrNameLst>
                                          <p:attrName>ppt_y</p:attrName>
                                        </p:attrNameLst>
                                      </p:cBhvr>
                                      <p:tavLst>
                                        <p:tav tm="0">
                                          <p:val>
                                            <p:strVal val="#ppt_y+.1"/>
                                          </p:val>
                                        </p:tav>
                                        <p:tav tm="100000">
                                          <p:val>
                                            <p:strVal val="#ppt_y"/>
                                          </p:val>
                                        </p:tav>
                                      </p:tavLst>
                                    </p:anim>
                                  </p:childTnLst>
                                </p:cTn>
                              </p:par>
                            </p:childTnLst>
                          </p:cTn>
                        </p:par>
                        <p:par>
                          <p:cTn id="84" fill="hold">
                            <p:stCondLst>
                              <p:cond delay="9500"/>
                            </p:stCondLst>
                            <p:childTnLst>
                              <p:par>
                                <p:cTn id="85" presetID="42" presetClass="entr" presetSubtype="0" fill="hold" grpId="0"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1000"/>
                                        <p:tgtEl>
                                          <p:spTgt spid="32"/>
                                        </p:tgtEl>
                                      </p:cBhvr>
                                    </p:animEffect>
                                    <p:anim calcmode="lin" valueType="num">
                                      <p:cBhvr>
                                        <p:cTn id="88" dur="1000" fill="hold"/>
                                        <p:tgtEl>
                                          <p:spTgt spid="32"/>
                                        </p:tgtEl>
                                        <p:attrNameLst>
                                          <p:attrName>ppt_x</p:attrName>
                                        </p:attrNameLst>
                                      </p:cBhvr>
                                      <p:tavLst>
                                        <p:tav tm="0">
                                          <p:val>
                                            <p:strVal val="#ppt_x"/>
                                          </p:val>
                                        </p:tav>
                                        <p:tav tm="100000">
                                          <p:val>
                                            <p:strVal val="#ppt_x"/>
                                          </p:val>
                                        </p:tav>
                                      </p:tavLst>
                                    </p:anim>
                                    <p:anim calcmode="lin" valueType="num">
                                      <p:cBhvr>
                                        <p:cTn id="8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bldLvl="0" animBg="1"/>
      <p:bldP spid="32" grpId="0" bldLvl="0" animBg="1"/>
      <p:bldP spid="74" grpId="0"/>
      <p:bldP spid="75" grpId="0"/>
      <p:bldP spid="76" grpId="0"/>
      <p:bldP spid="78" grpId="0"/>
      <p:bldP spid="78" grpId="1"/>
      <p:bldP spid="81" grpId="0"/>
      <p:bldP spid="82" grpId="0"/>
      <p:bldP spid="83" grpId="0"/>
      <p:bldP spid="84" grpId="0"/>
      <p:bldP spid="84"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522453" y="2454756"/>
            <a:ext cx="6569527" cy="3998580"/>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pic>
        <p:nvPicPr>
          <p:cNvPr id="15" name="图片 14"/>
          <p:cNvPicPr>
            <a:picLocks noChangeAspect="1"/>
          </p:cNvPicPr>
          <p:nvPr/>
        </p:nvPicPr>
        <p:blipFill>
          <a:blip r:embed="rId3"/>
          <a:stretch>
            <a:fillRect/>
          </a:stretch>
        </p:blipFill>
        <p:spPr>
          <a:xfrm>
            <a:off x="888279" y="2819557"/>
            <a:ext cx="2867272" cy="2477051"/>
          </a:xfrm>
          <a:prstGeom prst="rect">
            <a:avLst/>
          </a:prstGeom>
        </p:spPr>
      </p:pic>
      <p:sp>
        <p:nvSpPr>
          <p:cNvPr id="2" name="标题 1"/>
          <p:cNvSpPr>
            <a:spLocks noGrp="1"/>
          </p:cNvSpPr>
          <p:nvPr>
            <p:ph type="ctrTitle"/>
          </p:nvPr>
        </p:nvSpPr>
        <p:spPr>
          <a:xfrm>
            <a:off x="0" y="-500698"/>
            <a:ext cx="12193270" cy="2387600"/>
          </a:xfrm>
        </p:spPr>
        <p:txBody>
          <a:bodyPr>
            <a:normAutofit/>
          </a:bodyPr>
          <a:lstStyle/>
          <a:p>
            <a:pPr lvl="0" algn="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cs typeface="+mn-cs"/>
              </a:rPr>
              <a:t>Mechanical Co</a:t>
            </a:r>
            <a:r>
              <a:rPr lang="en-US" altLang="zh-CN" sz="3600" b="1" dirty="0">
                <a:solidFill>
                  <a:srgbClr val="847853"/>
                </a:solidFill>
                <a:latin typeface="Microsoft YaHei UI" panose="020B0503020204020204" pitchFamily="34" charset="-122"/>
                <a:ea typeface="Microsoft YaHei UI" panose="020B0503020204020204" pitchFamily="34" charset="-122"/>
                <a:cs typeface="+mn-cs"/>
              </a:rPr>
              <a:t>mpre</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cs typeface="+mn-cs"/>
              </a:rPr>
              <a:t>ssion </a:t>
            </a:r>
            <a:r>
              <a:rPr lang="en-US" altLang="zh-CN" sz="3600" b="1" dirty="0" err="1">
                <a:solidFill>
                  <a:srgbClr val="FFC000">
                    <a:lumMod val="50000"/>
                  </a:srgbClr>
                </a:solidFill>
                <a:latin typeface="Microsoft YaHei UI" panose="020B0503020204020204" pitchFamily="34" charset="-122"/>
                <a:ea typeface="Microsoft YaHei UI" panose="020B0503020204020204" pitchFamily="34" charset="-122"/>
                <a:cs typeface="+mn-cs"/>
              </a:rPr>
              <a:t>Deweighting</a:t>
            </a:r>
            <a:r>
              <a:rPr lang="en-US" altLang="zh-CN" sz="3600" b="1" dirty="0">
                <a:solidFill>
                  <a:srgbClr val="FFC000">
                    <a:lumMod val="50000"/>
                  </a:srgbClr>
                </a:solidFill>
                <a:latin typeface="Microsoft YaHei UI" panose="020B0503020204020204" pitchFamily="34" charset="-122"/>
                <a:ea typeface="Microsoft YaHei UI" panose="020B0503020204020204" pitchFamily="34" charset="-122"/>
                <a:cs typeface="+mn-cs"/>
              </a:rPr>
              <a:t> Function</a:t>
            </a:r>
          </a:p>
        </p:txBody>
      </p:sp>
      <p:sp>
        <p:nvSpPr>
          <p:cNvPr id="3" name="副标题 2"/>
          <p:cNvSpPr>
            <a:spLocks noGrp="1"/>
          </p:cNvSpPr>
          <p:nvPr>
            <p:ph type="subTitle" idx="1"/>
          </p:nvPr>
        </p:nvSpPr>
        <p:spPr>
          <a:xfrm>
            <a:off x="4351020" y="3238907"/>
            <a:ext cx="9235440" cy="3387402"/>
          </a:xfrm>
        </p:spPr>
        <p:txBody>
          <a:bodyPr>
            <a:normAutofit/>
          </a:bodyPr>
          <a:lstStyle/>
          <a:p>
            <a:r>
              <a:rPr lang="en-US" altLang="zh-CN" sz="3200" b="1" dirty="0">
                <a:solidFill>
                  <a:srgbClr val="847853"/>
                </a:solidFill>
              </a:rPr>
              <a:t>         </a:t>
            </a:r>
            <a:r>
              <a:rPr lang="en-US" altLang="zh-CN" sz="2800" b="1" dirty="0">
                <a:solidFill>
                  <a:srgbClr val="847853"/>
                </a:solidFill>
              </a:rPr>
              <a:t>The data in the sentence </a:t>
            </a:r>
          </a:p>
          <a:p>
            <a:r>
              <a:rPr lang="en-US" altLang="zh-CN" sz="2800" b="1" dirty="0">
                <a:solidFill>
                  <a:srgbClr val="847853"/>
                </a:solidFill>
              </a:rPr>
              <a:t>removes repetition.</a:t>
            </a:r>
            <a:endParaRPr lang="zh-CN" altLang="en-US" sz="2800" b="1" dirty="0">
              <a:solidFill>
                <a:srgbClr val="847853"/>
              </a:solidFill>
            </a:endParaRPr>
          </a:p>
        </p:txBody>
      </p:sp>
      <p:grpSp>
        <p:nvGrpSpPr>
          <p:cNvPr id="12" name="组合 11"/>
          <p:cNvGrpSpPr/>
          <p:nvPr/>
        </p:nvGrpSpPr>
        <p:grpSpPr>
          <a:xfrm>
            <a:off x="407368" y="404664"/>
            <a:ext cx="2232249" cy="577316"/>
            <a:chOff x="1127448" y="667389"/>
            <a:chExt cx="2232249" cy="577316"/>
          </a:xfrm>
        </p:grpSpPr>
        <p:sp>
          <p:nvSpPr>
            <p:cNvPr id="13" name="矩形 12"/>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 name="文本框 13"/>
            <p:cNvSpPr txBox="1"/>
            <p:nvPr/>
          </p:nvSpPr>
          <p:spPr>
            <a:xfrm>
              <a:off x="1271465" y="694682"/>
              <a:ext cx="2088232" cy="52322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ONE</a:t>
              </a:r>
              <a:endParaRPr lang="zh-CN" altLang="en-US" sz="2800" dirty="0">
                <a:solidFill>
                  <a:schemeClr val="tx1">
                    <a:lumMod val="85000"/>
                    <a:lumOff val="15000"/>
                  </a:schemeClr>
                </a:solidFill>
                <a:latin typeface="+mj-ea"/>
                <a:ea typeface="+mj-ea"/>
              </a:endParaRPr>
            </a:p>
          </p:txBody>
        </p:sp>
      </p:grpSp>
      <p:sp>
        <p:nvSpPr>
          <p:cNvPr id="10" name="文本框 9"/>
          <p:cNvSpPr txBox="1"/>
          <p:nvPr/>
        </p:nvSpPr>
        <p:spPr>
          <a:xfrm>
            <a:off x="2639695" y="539750"/>
            <a:ext cx="1711588"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Zhao LUO (</a:t>
            </a:r>
            <a:r>
              <a:rPr lang="zh-CN" altLang="en-US" sz="1400" dirty="0">
                <a:solidFill>
                  <a:schemeClr val="tx1">
                    <a:lumMod val="85000"/>
                    <a:lumOff val="15000"/>
                  </a:schemeClr>
                </a:solidFill>
                <a:latin typeface="+mj-ea"/>
                <a:ea typeface="+mj-ea"/>
              </a:rPr>
              <a:t>罗钊</a:t>
            </a:r>
            <a:r>
              <a:rPr lang="en-US" altLang="zh-CN" sz="1400" dirty="0">
                <a:solidFill>
                  <a:schemeClr val="tx1">
                    <a:lumMod val="85000"/>
                    <a:lumOff val="15000"/>
                  </a:schemeClr>
                </a:solidFill>
                <a:latin typeface="+mj-ea"/>
                <a:ea typeface="+mj-ea"/>
              </a:rPr>
              <a:t>)</a:t>
            </a:r>
          </a:p>
        </p:txBody>
      </p:sp>
      <p:pic>
        <p:nvPicPr>
          <p:cNvPr id="7" name="图片 6"/>
          <p:cNvPicPr>
            <a:picLocks noChangeAspect="1"/>
          </p:cNvPicPr>
          <p:nvPr/>
        </p:nvPicPr>
        <p:blipFill>
          <a:blip r:embed="rId4"/>
          <a:stretch>
            <a:fillRect/>
          </a:stretch>
        </p:blipFill>
        <p:spPr>
          <a:xfrm>
            <a:off x="4075978" y="2795459"/>
            <a:ext cx="2695575" cy="2486025"/>
          </a:xfrm>
          <a:prstGeom prst="rect">
            <a:avLst/>
          </a:prstGeom>
        </p:spPr>
      </p:pic>
      <p:sp>
        <p:nvSpPr>
          <p:cNvPr id="16" name="文本框 15"/>
          <p:cNvSpPr txBox="1"/>
          <p:nvPr/>
        </p:nvSpPr>
        <p:spPr>
          <a:xfrm>
            <a:off x="1120021" y="5555390"/>
            <a:ext cx="5911914" cy="369332"/>
          </a:xfrm>
          <a:prstGeom prst="rect">
            <a:avLst/>
          </a:prstGeom>
          <a:noFill/>
        </p:spPr>
        <p:txBody>
          <a:bodyPr wrap="square" rtlCol="0">
            <a:spAutoFit/>
          </a:bodyPr>
          <a:lstStyle/>
          <a:p>
            <a:r>
              <a:rPr lang="en-US" altLang="zh-CN" dirty="0">
                <a:solidFill>
                  <a:schemeClr val="bg1"/>
                </a:solidFill>
              </a:rPr>
              <a:t>Compared to above, three-words has the same principle.</a:t>
            </a:r>
            <a:endParaRPr lang="zh-CN" altLang="en-US" dirty="0">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2762885" y="3843020"/>
            <a:ext cx="7475855" cy="2600960"/>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2020433"/>
            <a:ext cx="6096000" cy="2530475"/>
          </a:xfrm>
          <a:prstGeom prst="rect">
            <a:avLst/>
          </a:prstGeom>
          <a:solidFill>
            <a:schemeClr val="tx1">
              <a:lumMod val="85000"/>
              <a:lumOff val="1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文本框 11"/>
          <p:cNvSpPr txBox="1"/>
          <p:nvPr/>
        </p:nvSpPr>
        <p:spPr>
          <a:xfrm>
            <a:off x="2692717" y="5196433"/>
            <a:ext cx="7475855" cy="460375"/>
          </a:xfrm>
          <a:prstGeom prst="rect">
            <a:avLst/>
          </a:prstGeom>
          <a:noFill/>
        </p:spPr>
        <p:txBody>
          <a:bodyPr wrap="square" rtlCol="0">
            <a:spAutoFit/>
          </a:bodyPr>
          <a:lstStyle/>
          <a:p>
            <a:pPr algn="r"/>
            <a:r>
              <a:rPr lang="zh-CN" altLang="en-US" sz="2400" b="1" dirty="0">
                <a:solidFill>
                  <a:srgbClr val="FFC000">
                    <a:lumMod val="50000"/>
                  </a:srgbClr>
                </a:solidFill>
                <a:latin typeface="Microsoft YaHei UI" panose="020B0503020204020204" pitchFamily="34" charset="-122"/>
                <a:ea typeface="Microsoft YaHei UI" panose="020B0503020204020204" pitchFamily="34" charset="-122"/>
              </a:rPr>
              <a:t>Histogram of </a:t>
            </a:r>
            <a:r>
              <a:rPr lang="en-US" altLang="zh-CN" sz="2400" b="1" dirty="0">
                <a:solidFill>
                  <a:srgbClr val="FFC000">
                    <a:lumMod val="50000"/>
                  </a:srgbClr>
                </a:solidFill>
                <a:latin typeface="Microsoft YaHei UI" panose="020B0503020204020204" pitchFamily="34" charset="-122"/>
                <a:ea typeface="Microsoft YaHei UI" panose="020B0503020204020204" pitchFamily="34" charset="-122"/>
              </a:rPr>
              <a:t>D</a:t>
            </a:r>
            <a:r>
              <a:rPr lang="zh-CN" altLang="en-US" sz="2400" b="1" dirty="0">
                <a:solidFill>
                  <a:srgbClr val="FFC000">
                    <a:lumMod val="50000"/>
                  </a:srgbClr>
                </a:solidFill>
                <a:latin typeface="Microsoft YaHei UI" panose="020B0503020204020204" pitchFamily="34" charset="-122"/>
                <a:ea typeface="Microsoft YaHei UI" panose="020B0503020204020204" pitchFamily="34" charset="-122"/>
              </a:rPr>
              <a:t>ata </a:t>
            </a:r>
            <a:r>
              <a:rPr lang="en-US" altLang="zh-CN" sz="2400" b="1" dirty="0">
                <a:solidFill>
                  <a:srgbClr val="FFC000">
                    <a:lumMod val="50000"/>
                  </a:srgbClr>
                </a:solidFill>
                <a:latin typeface="Microsoft YaHei UI" panose="020B0503020204020204" pitchFamily="34" charset="-122"/>
                <a:ea typeface="Microsoft YaHei UI" panose="020B0503020204020204" pitchFamily="34" charset="-122"/>
              </a:rPr>
              <a:t>D</a:t>
            </a:r>
            <a:r>
              <a:rPr lang="zh-CN" altLang="en-US" sz="2400" b="1" dirty="0">
                <a:solidFill>
                  <a:srgbClr val="FFC000">
                    <a:lumMod val="50000"/>
                  </a:srgbClr>
                </a:solidFill>
                <a:latin typeface="Microsoft YaHei UI" panose="020B0503020204020204" pitchFamily="34" charset="-122"/>
                <a:ea typeface="Microsoft YaHei UI" panose="020B0503020204020204" pitchFamily="34" charset="-122"/>
              </a:rPr>
              <a:t>istribution </a:t>
            </a:r>
            <a:r>
              <a:rPr lang="en-US" altLang="zh-CN" sz="2400" b="1" dirty="0">
                <a:solidFill>
                  <a:srgbClr val="FFC000">
                    <a:lumMod val="50000"/>
                  </a:srgbClr>
                </a:solidFill>
                <a:latin typeface="Microsoft YaHei UI" panose="020B0503020204020204" pitchFamily="34" charset="-122"/>
                <a:ea typeface="Microsoft YaHei UI" panose="020B0503020204020204" pitchFamily="34" charset="-122"/>
              </a:rPr>
              <a:t>A</a:t>
            </a:r>
            <a:r>
              <a:rPr lang="zh-CN" altLang="en-US" sz="2400" b="1" dirty="0">
                <a:solidFill>
                  <a:srgbClr val="FFC000">
                    <a:lumMod val="50000"/>
                  </a:srgbClr>
                </a:solidFill>
                <a:latin typeface="Microsoft YaHei UI" panose="020B0503020204020204" pitchFamily="34" charset="-122"/>
                <a:ea typeface="Microsoft YaHei UI" panose="020B0503020204020204" pitchFamily="34" charset="-122"/>
              </a:rPr>
              <a:t>fter </a:t>
            </a:r>
            <a:r>
              <a:rPr lang="en-US" altLang="zh-CN" sz="2400" b="1" dirty="0">
                <a:solidFill>
                  <a:srgbClr val="FFC000">
                    <a:lumMod val="50000"/>
                  </a:srgbClr>
                </a:solidFill>
                <a:latin typeface="Microsoft YaHei UI" panose="020B0503020204020204" pitchFamily="34" charset="-122"/>
                <a:ea typeface="Microsoft YaHei UI" panose="020B0503020204020204" pitchFamily="34" charset="-122"/>
              </a:rPr>
              <a:t>C</a:t>
            </a:r>
            <a:r>
              <a:rPr lang="zh-CN" altLang="en-US" sz="2400" b="1" dirty="0">
                <a:solidFill>
                  <a:srgbClr val="FFC000">
                    <a:lumMod val="50000"/>
                  </a:srgbClr>
                </a:solidFill>
                <a:latin typeface="Microsoft YaHei UI" panose="020B0503020204020204" pitchFamily="34" charset="-122"/>
                <a:ea typeface="Microsoft YaHei UI" panose="020B0503020204020204" pitchFamily="34" charset="-122"/>
              </a:rPr>
              <a:t>leaning</a:t>
            </a:r>
          </a:p>
        </p:txBody>
      </p:sp>
      <p:pic>
        <p:nvPicPr>
          <p:cNvPr id="20" name="图片 19" descr="WechatIMG328"/>
          <p:cNvPicPr>
            <a:picLocks noChangeAspect="1"/>
          </p:cNvPicPr>
          <p:nvPr/>
        </p:nvPicPr>
        <p:blipFill>
          <a:blip r:embed="rId3"/>
          <a:stretch>
            <a:fillRect/>
          </a:stretch>
        </p:blipFill>
        <p:spPr>
          <a:xfrm>
            <a:off x="5238115" y="681355"/>
            <a:ext cx="6953885" cy="3937000"/>
          </a:xfrm>
          <a:prstGeom prst="rect">
            <a:avLst/>
          </a:prstGeom>
        </p:spPr>
      </p:pic>
      <p:sp>
        <p:nvSpPr>
          <p:cNvPr id="19" name="矩形 18"/>
          <p:cNvSpPr/>
          <p:nvPr/>
        </p:nvSpPr>
        <p:spPr>
          <a:xfrm>
            <a:off x="514350" y="2232025"/>
            <a:ext cx="4321175" cy="213233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 17" descr="WechatIMG369"/>
          <p:cNvPicPr>
            <a:picLocks noChangeAspect="1"/>
          </p:cNvPicPr>
          <p:nvPr/>
        </p:nvPicPr>
        <p:blipFill>
          <a:blip r:embed="rId4"/>
          <a:srcRect l="3438" t="17017"/>
          <a:stretch>
            <a:fillRect/>
          </a:stretch>
        </p:blipFill>
        <p:spPr>
          <a:xfrm>
            <a:off x="514350" y="2456815"/>
            <a:ext cx="4321175" cy="682625"/>
          </a:xfrm>
          <a:prstGeom prst="rect">
            <a:avLst/>
          </a:prstGeom>
        </p:spPr>
      </p:pic>
      <p:sp>
        <p:nvSpPr>
          <p:cNvPr id="22" name="矩形 21"/>
          <p:cNvSpPr/>
          <p:nvPr/>
        </p:nvSpPr>
        <p:spPr>
          <a:xfrm>
            <a:off x="514350" y="3315970"/>
            <a:ext cx="4356735" cy="922020"/>
          </a:xfrm>
          <a:prstGeom prst="rect">
            <a:avLst/>
          </a:prstGeom>
        </p:spPr>
        <p:txBody>
          <a:bodyPr wrap="square">
            <a:spAutoFit/>
          </a:bodyPr>
          <a:lstStyle/>
          <a:p>
            <a:pPr eaLnBrk="1" hangingPunct="1">
              <a:defRPr/>
            </a:pPr>
            <a:r>
              <a:rPr lang="zh-CN" altLang="en-US" dirty="0">
                <a:solidFill>
                  <a:schemeClr val="bg1"/>
                </a:solidFill>
                <a:latin typeface="+mj-ea"/>
                <a:ea typeface="+mj-ea"/>
              </a:rPr>
              <a:t>Generate clean.xlsx document after cleaning</a:t>
            </a:r>
          </a:p>
          <a:p>
            <a:pPr eaLnBrk="1" hangingPunct="1">
              <a:defRPr/>
            </a:pPr>
            <a:r>
              <a:rPr lang="zh-CN" altLang="en-US" dirty="0">
                <a:solidFill>
                  <a:schemeClr val="bg1"/>
                </a:solidFill>
                <a:latin typeface="+mj-ea"/>
                <a:ea typeface="+mj-ea"/>
              </a:rPr>
              <a:t>A total of </a:t>
            </a:r>
            <a:r>
              <a:rPr lang="zh-CN" altLang="en-US" sz="3600" b="1" dirty="0">
                <a:solidFill>
                  <a:srgbClr val="FF0000"/>
                </a:solidFill>
                <a:latin typeface="+mj-ea"/>
                <a:ea typeface="+mj-ea"/>
              </a:rPr>
              <a:t>259</a:t>
            </a:r>
            <a:r>
              <a:rPr lang="en-US" altLang="zh-CN" sz="3600" b="1" dirty="0">
                <a:solidFill>
                  <a:srgbClr val="FF0000"/>
                </a:solidFill>
                <a:latin typeface="+mj-ea"/>
                <a:ea typeface="+mj-ea"/>
              </a:rPr>
              <a:t>,</a:t>
            </a:r>
            <a:r>
              <a:rPr lang="zh-CN" altLang="en-US" sz="3600" b="1" dirty="0">
                <a:solidFill>
                  <a:srgbClr val="FF0000"/>
                </a:solidFill>
                <a:latin typeface="+mj-ea"/>
                <a:ea typeface="+mj-ea"/>
              </a:rPr>
              <a:t>691</a:t>
            </a:r>
            <a:r>
              <a:rPr lang="zh-CN" altLang="en-US" dirty="0">
                <a:solidFill>
                  <a:schemeClr val="bg1"/>
                </a:solidFill>
                <a:latin typeface="+mj-ea"/>
                <a:ea typeface="+mj-ea"/>
              </a:rPr>
              <a:t> pieces of data</a:t>
            </a:r>
          </a:p>
        </p:txBody>
      </p:sp>
      <p:grpSp>
        <p:nvGrpSpPr>
          <p:cNvPr id="2" name="组合 1"/>
          <p:cNvGrpSpPr/>
          <p:nvPr/>
        </p:nvGrpSpPr>
        <p:grpSpPr>
          <a:xfrm>
            <a:off x="407368" y="404664"/>
            <a:ext cx="2232249" cy="577316"/>
            <a:chOff x="1127448" y="667389"/>
            <a:chExt cx="2232249" cy="577316"/>
          </a:xfrm>
        </p:grpSpPr>
        <p:sp>
          <p:nvSpPr>
            <p:cNvPr id="13" name="矩形 12"/>
            <p:cNvSpPr/>
            <p:nvPr/>
          </p:nvSpPr>
          <p:spPr>
            <a:xfrm flipH="1">
              <a:off x="1127448" y="667389"/>
              <a:ext cx="1033842" cy="577316"/>
            </a:xfrm>
            <a:prstGeom prst="rect">
              <a:avLst/>
            </a:prstGeom>
            <a:noFill/>
            <a:ln w="38100">
              <a:gradFill flip="none" rotWithShape="1">
                <a:gsLst>
                  <a:gs pos="0">
                    <a:schemeClr val="tx1">
                      <a:lumMod val="85000"/>
                      <a:lumOff val="15000"/>
                    </a:schemeClr>
                  </a:gs>
                  <a:gs pos="38000">
                    <a:schemeClr val="tx1">
                      <a:lumMod val="85000"/>
                      <a:lumOff val="15000"/>
                      <a:alpha val="70000"/>
                    </a:schemeClr>
                  </a:gs>
                  <a:gs pos="73000">
                    <a:schemeClr val="tx1">
                      <a:lumMod val="85000"/>
                      <a:lumOff val="15000"/>
                      <a:alpha val="50000"/>
                    </a:schemeClr>
                  </a:gs>
                  <a:gs pos="100000">
                    <a:schemeClr val="bg1"/>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4" name="文本框 13"/>
            <p:cNvSpPr txBox="1"/>
            <p:nvPr/>
          </p:nvSpPr>
          <p:spPr>
            <a:xfrm>
              <a:off x="1271465" y="694682"/>
              <a:ext cx="2088232" cy="523220"/>
            </a:xfrm>
            <a:prstGeom prst="rect">
              <a:avLst/>
            </a:prstGeom>
            <a:solidFill>
              <a:schemeClr val="bg1"/>
            </a:solidFill>
            <a:ln>
              <a:noFill/>
            </a:ln>
          </p:spPr>
          <p:txBody>
            <a:bodyPr vert="horz" wrap="square" rtlCol="0">
              <a:spAutoFit/>
            </a:bodyPr>
            <a:lstStyle/>
            <a:p>
              <a:pPr>
                <a:defRPr/>
              </a:pPr>
              <a:r>
                <a:rPr lang="en-US" altLang="zh-CN" sz="2800" dirty="0">
                  <a:solidFill>
                    <a:schemeClr val="tx1">
                      <a:lumMod val="85000"/>
                      <a:lumOff val="15000"/>
                    </a:schemeClr>
                  </a:solidFill>
                  <a:latin typeface="+mj-ea"/>
                  <a:ea typeface="+mj-ea"/>
                </a:rPr>
                <a:t>PART ONE</a:t>
              </a:r>
              <a:endParaRPr lang="zh-CN" altLang="en-US" sz="2800" dirty="0">
                <a:solidFill>
                  <a:schemeClr val="tx1">
                    <a:lumMod val="85000"/>
                    <a:lumOff val="15000"/>
                  </a:schemeClr>
                </a:solidFill>
                <a:latin typeface="+mj-ea"/>
                <a:ea typeface="+mj-ea"/>
              </a:endParaRPr>
            </a:p>
          </p:txBody>
        </p:sp>
      </p:grpSp>
      <p:sp>
        <p:nvSpPr>
          <p:cNvPr id="10" name="文本框 9"/>
          <p:cNvSpPr txBox="1"/>
          <p:nvPr/>
        </p:nvSpPr>
        <p:spPr>
          <a:xfrm>
            <a:off x="2639695" y="525236"/>
            <a:ext cx="1598476" cy="307777"/>
          </a:xfrm>
          <a:prstGeom prst="rect">
            <a:avLst/>
          </a:prstGeom>
          <a:solidFill>
            <a:schemeClr val="bg1"/>
          </a:solidFill>
          <a:ln>
            <a:noFill/>
          </a:ln>
        </p:spPr>
        <p:txBody>
          <a:bodyPr vert="horz" wrap="square" rtlCol="0">
            <a:spAutoFit/>
          </a:bodyPr>
          <a:lstStyle/>
          <a:p>
            <a:pPr>
              <a:defRPr/>
            </a:pPr>
            <a:r>
              <a:rPr lang="en-US" altLang="zh-CN" sz="1400" dirty="0">
                <a:solidFill>
                  <a:schemeClr val="tx1">
                    <a:lumMod val="85000"/>
                    <a:lumOff val="15000"/>
                  </a:schemeClr>
                </a:solidFill>
                <a:latin typeface="+mj-ea"/>
                <a:ea typeface="+mj-ea"/>
              </a:rPr>
              <a:t>Zhao LUO (</a:t>
            </a:r>
            <a:r>
              <a:rPr lang="zh-CN" altLang="en-US" sz="1400" dirty="0">
                <a:solidFill>
                  <a:schemeClr val="tx1">
                    <a:lumMod val="85000"/>
                    <a:lumOff val="15000"/>
                  </a:schemeClr>
                </a:solidFill>
                <a:latin typeface="+mj-ea"/>
                <a:ea typeface="+mj-ea"/>
              </a:rPr>
              <a:t>罗钊</a:t>
            </a:r>
            <a:r>
              <a:rPr lang="en-US" altLang="zh-CN" sz="1400" dirty="0">
                <a:solidFill>
                  <a:schemeClr val="tx1">
                    <a:lumMod val="85000"/>
                    <a:lumOff val="15000"/>
                  </a:schemeClr>
                </a:solidFill>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1"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checkerboard(across)">
                                      <p:cBhvr>
                                        <p:cTn id="7" dur="500"/>
                                        <p:tgtEl>
                                          <p:spTgt spid="19"/>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edge">
                                      <p:cBhvr>
                                        <p:cTn id="10" dur="2000"/>
                                        <p:tgtEl>
                                          <p:spTgt spid="21"/>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edge">
                                      <p:cBhvr>
                                        <p:cTn id="13" dur="2000"/>
                                        <p:tgtEl>
                                          <p:spTgt spid="12"/>
                                        </p:tgtEl>
                                      </p:cBhvr>
                                    </p:animEffect>
                                  </p:childTnLst>
                                </p:cTn>
                              </p:par>
                              <p:par>
                                <p:cTn id="14" presetID="20" presetClass="entr" presetSubtype="0" fill="hold" grpId="2"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edge">
                                      <p:cBhvr>
                                        <p:cTn id="16" dur="2000"/>
                                        <p:tgtEl>
                                          <p:spTgt spid="19"/>
                                        </p:tgtEl>
                                      </p:cBhvr>
                                    </p:animEffect>
                                  </p:childTnLst>
                                </p:cTn>
                              </p:par>
                              <p:par>
                                <p:cTn id="17" presetID="20"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edge">
                                      <p:cBhvr>
                                        <p:cTn id="19" dur="2000"/>
                                        <p:tgtEl>
                                          <p:spTgt spid="18"/>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edge">
                                      <p:cBhvr>
                                        <p:cTn id="22" dur="2000"/>
                                        <p:tgtEl>
                                          <p:spTgt spid="22"/>
                                        </p:tgtEl>
                                      </p:cBhvr>
                                    </p:animEffect>
                                  </p:childTnLst>
                                </p:cTn>
                              </p:par>
                              <p:par>
                                <p:cTn id="23" presetID="2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edge">
                                      <p:cBhvr>
                                        <p:cTn id="25"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2" grpId="0"/>
      <p:bldP spid="19" grpId="1" bldLvl="0" animBg="1"/>
      <p:bldP spid="19" grpId="2" animBg="1"/>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262626"/>
        </a:solidFill>
        <a:ln>
          <a:noFill/>
        </a:ln>
      </a:spPr>
      <a:bodyPr rtlCol="0" anchor="ctr"/>
      <a:lstStyle>
        <a:defPPr algn="ctr">
          <a:defRPr lang="zh-CN" altLang="en-US"/>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暖森</Template>
  <TotalTime>20</TotalTime>
  <Words>1033</Words>
  <Application>Microsoft Office PowerPoint</Application>
  <PresentationFormat>宽屏</PresentationFormat>
  <Paragraphs>204</Paragraphs>
  <Slides>33</Slides>
  <Notes>31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33</vt:i4>
      </vt:variant>
    </vt:vector>
  </HeadingPairs>
  <TitlesOfParts>
    <vt:vector size="51" baseType="lpstr">
      <vt:lpstr>Aharoni</vt:lpstr>
      <vt:lpstr>Microsoft YaHei UI Light</vt:lpstr>
      <vt:lpstr>Microsoft YaHei UI</vt:lpstr>
      <vt:lpstr>Helvetica</vt:lpstr>
      <vt:lpstr>Microsoft JhengHei UI</vt:lpstr>
      <vt:lpstr>Perpetua Titling MT</vt:lpstr>
      <vt:lpstr>等线</vt:lpstr>
      <vt:lpstr>宋体</vt:lpstr>
      <vt:lpstr>MS UI Gothic</vt:lpstr>
      <vt:lpstr>Arial Unicode MS</vt:lpstr>
      <vt:lpstr>Calibri</vt:lpstr>
      <vt:lpstr>Gill Sans</vt:lpstr>
      <vt:lpstr>Calibri Light</vt:lpstr>
      <vt:lpstr>Times New Roman</vt:lpstr>
      <vt:lpstr>Helvetica Bold</vt:lpstr>
      <vt:lpstr>Arial</vt:lpstr>
      <vt:lpstr>LiHei Pro</vt:lpstr>
      <vt:lpstr>1_Office 主题</vt:lpstr>
      <vt:lpstr>PowerPoint 演示文稿</vt:lpstr>
      <vt:lpstr>PowerPoint 演示文稿</vt:lpstr>
      <vt:lpstr>INTRODUCTION</vt:lpstr>
      <vt:lpstr>PowerPoint 演示文稿</vt:lpstr>
      <vt:lpstr>PowerPoint 演示文稿</vt:lpstr>
      <vt:lpstr>PowerPoint 演示文稿</vt:lpstr>
      <vt:lpstr>PowerPoint 演示文稿</vt:lpstr>
      <vt:lpstr>Mechanical Compression Deweighting Function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Buffoon</dc:creator>
  <cp:lastModifiedBy>17795</cp:lastModifiedBy>
  <cp:revision>94</cp:revision>
  <dcterms:created xsi:type="dcterms:W3CDTF">2020-12-27T05:21:48Z</dcterms:created>
  <dcterms:modified xsi:type="dcterms:W3CDTF">2021-04-24T15:37:47Z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2052-3.1.1.4956</vt:lpwstr>
  </property>
</Properties>
</file>